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57" r:id="rId2"/>
    <p:sldMasterId id="2147483656" r:id="rId3"/>
  </p:sldMasterIdLst>
  <p:notesMasterIdLst>
    <p:notesMasterId r:id="rId39"/>
  </p:notesMasterIdLst>
  <p:handoutMasterIdLst>
    <p:handoutMasterId r:id="rId40"/>
  </p:handoutMasterIdLst>
  <p:sldIdLst>
    <p:sldId id="284" r:id="rId4"/>
    <p:sldId id="336" r:id="rId5"/>
    <p:sldId id="343" r:id="rId6"/>
    <p:sldId id="295" r:id="rId7"/>
    <p:sldId id="311" r:id="rId8"/>
    <p:sldId id="298" r:id="rId9"/>
    <p:sldId id="342" r:id="rId10"/>
    <p:sldId id="355" r:id="rId11"/>
    <p:sldId id="287" r:id="rId12"/>
    <p:sldId id="294" r:id="rId13"/>
    <p:sldId id="308" r:id="rId14"/>
    <p:sldId id="304" r:id="rId15"/>
    <p:sldId id="372" r:id="rId16"/>
    <p:sldId id="373" r:id="rId17"/>
    <p:sldId id="353" r:id="rId18"/>
    <p:sldId id="349" r:id="rId19"/>
    <p:sldId id="354" r:id="rId20"/>
    <p:sldId id="337" r:id="rId21"/>
    <p:sldId id="350" r:id="rId22"/>
    <p:sldId id="351" r:id="rId23"/>
    <p:sldId id="345" r:id="rId24"/>
    <p:sldId id="338" r:id="rId25"/>
    <p:sldId id="368" r:id="rId26"/>
    <p:sldId id="375" r:id="rId27"/>
    <p:sldId id="364" r:id="rId28"/>
    <p:sldId id="347" r:id="rId29"/>
    <p:sldId id="340" r:id="rId30"/>
    <p:sldId id="358" r:id="rId31"/>
    <p:sldId id="352" r:id="rId32"/>
    <p:sldId id="357" r:id="rId33"/>
    <p:sldId id="378" r:id="rId34"/>
    <p:sldId id="382" r:id="rId35"/>
    <p:sldId id="384" r:id="rId36"/>
    <p:sldId id="380" r:id="rId37"/>
    <p:sldId id="385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A66"/>
    <a:srgbClr val="FF91A4"/>
    <a:srgbClr val="8484FF"/>
    <a:srgbClr val="B16B98"/>
    <a:srgbClr val="FF9AD8"/>
    <a:srgbClr val="59267F"/>
    <a:srgbClr val="A2DEFF"/>
    <a:srgbClr val="00BBFF"/>
    <a:srgbClr val="CC40EE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4" autoAdjust="0"/>
    <p:restoredTop sz="91501" autoAdjust="0"/>
  </p:normalViewPr>
  <p:slideViewPr>
    <p:cSldViewPr snapToGrid="0">
      <p:cViewPr>
        <p:scale>
          <a:sx n="90" d="100"/>
          <a:sy n="90" d="100"/>
        </p:scale>
        <p:origin x="52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-300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94E91E7-8793-4A48-A962-BA34192B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International Plant Nutrition Institute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780A085-81B8-4D79-9A64-B86E6CE98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519" y="3249612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0916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25" y="0"/>
            <a:ext cx="29368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837956"/>
            <a:ext cx="5029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5019"/>
            <a:ext cx="52915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PNI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60338"/>
            <a:ext cx="11581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04938"/>
            <a:ext cx="7991475" cy="4904422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Relationship Id="rId3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8" descr="IPNI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2638" y="6389688"/>
            <a:ext cx="6318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34950" indent="-234950" algn="l" rtl="0" eaLnBrk="1" fontAlgn="base" hangingPunct="1">
        <a:spcBef>
          <a:spcPct val="25000"/>
        </a:spcBef>
        <a:spcAft>
          <a:spcPct val="0"/>
        </a:spcAft>
        <a:buClr>
          <a:srgbClr val="005500"/>
        </a:buClr>
        <a:buChar char="•"/>
        <a:defRPr sz="24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692150" indent="-23495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–"/>
        <a:defRPr sz="2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99CC00"/>
        </a:buClr>
        <a:buChar char="•"/>
        <a:defRPr sz="2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005500"/>
        </a:buClr>
        <a:buFont typeface="Arial" charset="0"/>
        <a:buChar char="–"/>
        <a:defRPr sz="18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8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61913"/>
            <a:ext cx="7996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04937"/>
            <a:ext cx="7991475" cy="486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550" y="6481763"/>
            <a:ext cx="5556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55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3" name="Picture 8" descr="IPNI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863" y="87313"/>
            <a:ext cx="63023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 build="p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34950" indent="-234950" algn="l" rtl="0" eaLnBrk="0" fontAlgn="base" hangingPunct="0">
        <a:spcBef>
          <a:spcPct val="25000"/>
        </a:spcBef>
        <a:spcAft>
          <a:spcPct val="0"/>
        </a:spcAft>
        <a:buClr>
          <a:srgbClr val="0055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rtl="0" eaLnBrk="0" fontAlgn="base" hangingPunct="0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99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005500"/>
        </a:buClr>
        <a:buFont typeface="Arial" charset="0"/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314373"/>
            <a:ext cx="5685561" cy="4430471"/>
          </a:xfrm>
        </p:spPr>
        <p:txBody>
          <a:bodyPr/>
          <a:lstStyle/>
          <a:p>
            <a:r>
              <a:rPr lang="en-US" dirty="0" smtClean="0"/>
              <a:t>Crops Access More Potassium Than Is in</a:t>
            </a:r>
            <a:br>
              <a:rPr lang="en-US" dirty="0" smtClean="0"/>
            </a:br>
            <a:r>
              <a:rPr lang="en-US" dirty="0" smtClean="0"/>
              <a:t>a Soil Test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T. Scott Murrell</a:t>
            </a:r>
            <a:br>
              <a:rPr lang="en-US" sz="2400" dirty="0" smtClean="0"/>
            </a:br>
            <a:r>
              <a:rPr lang="en-US" sz="2400" dirty="0" smtClean="0"/>
              <a:t>Potassium Program Director, IPNI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2017 Indiana CCA Conference, Indianapolis, IN. 12-13 Dec. 2017.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45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178" name="Group 2"/>
          <p:cNvGrpSpPr>
            <a:grpSpLocks/>
          </p:cNvGrpSpPr>
          <p:nvPr/>
        </p:nvGrpSpPr>
        <p:grpSpPr bwMode="auto">
          <a:xfrm>
            <a:off x="533400" y="1600200"/>
            <a:ext cx="5334000" cy="4800600"/>
            <a:chOff x="336" y="1008"/>
            <a:chExt cx="3360" cy="3024"/>
          </a:xfrm>
        </p:grpSpPr>
        <p:sp>
          <p:nvSpPr>
            <p:cNvPr id="306179" name="Rectangle 3"/>
            <p:cNvSpPr>
              <a:spLocks noChangeArrowheads="1"/>
            </p:cNvSpPr>
            <p:nvPr/>
          </p:nvSpPr>
          <p:spPr bwMode="auto">
            <a:xfrm>
              <a:off x="336" y="1008"/>
              <a:ext cx="3360" cy="3024"/>
            </a:xfrm>
            <a:prstGeom prst="rect">
              <a:avLst/>
            </a:prstGeom>
            <a:solidFill>
              <a:srgbClr val="CDE9EB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b="1"/>
            </a:p>
          </p:txBody>
        </p:sp>
        <p:sp>
          <p:nvSpPr>
            <p:cNvPr id="306180" name="Text Box 4"/>
            <p:cNvSpPr txBox="1">
              <a:spLocks noChangeArrowheads="1"/>
            </p:cNvSpPr>
            <p:nvPr/>
          </p:nvSpPr>
          <p:spPr bwMode="auto">
            <a:xfrm>
              <a:off x="384" y="3744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b="1"/>
                <a:t>Extractant</a:t>
              </a:r>
            </a:p>
          </p:txBody>
        </p:sp>
      </p:grp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5943600" y="2286000"/>
            <a:ext cx="3048000" cy="533400"/>
          </a:xfrm>
          <a:prstGeom prst="rect">
            <a:avLst/>
          </a:prstGeom>
          <a:solidFill>
            <a:srgbClr val="8A0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b="1">
              <a:solidFill>
                <a:schemeClr val="bg1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/>
              <a:t>Ammonium </a:t>
            </a:r>
            <a:r>
              <a:rPr lang="en-US" altLang="x-none" sz="2800" dirty="0" smtClean="0"/>
              <a:t>Acetate </a:t>
            </a:r>
            <a:r>
              <a:rPr lang="en-US" altLang="x-none" sz="2800" dirty="0"/>
              <a:t>and </a:t>
            </a:r>
            <a:r>
              <a:rPr lang="en-US" altLang="x-none" sz="2800" dirty="0" err="1" smtClean="0"/>
              <a:t>Mehlich</a:t>
            </a:r>
            <a:r>
              <a:rPr lang="en-US" altLang="x-none" sz="2800" dirty="0" smtClean="0"/>
              <a:t> III </a:t>
            </a:r>
            <a:r>
              <a:rPr lang="en-US" altLang="x-none" sz="2800" dirty="0" err="1"/>
              <a:t>E</a:t>
            </a:r>
            <a:r>
              <a:rPr lang="en-US" altLang="x-none" sz="2800" dirty="0" err="1" smtClean="0"/>
              <a:t>xtractants</a:t>
            </a:r>
            <a:endParaRPr lang="en-US" altLang="x-none" sz="2800" dirty="0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1127125" y="2847975"/>
            <a:ext cx="2971800" cy="609600"/>
          </a:xfrm>
          <a:prstGeom prst="rect">
            <a:avLst/>
          </a:prstGeom>
          <a:gradFill rotWithShape="1">
            <a:gsLst>
              <a:gs pos="0">
                <a:srgbClr val="AAA974"/>
              </a:gs>
              <a:gs pos="50000">
                <a:srgbClr val="AAA974">
                  <a:gamma/>
                  <a:shade val="54118"/>
                  <a:invGamma/>
                </a:srgbClr>
              </a:gs>
              <a:gs pos="100000">
                <a:srgbClr val="AAA974"/>
              </a:gs>
            </a:gsLst>
            <a:lin ang="5400000" scaled="1"/>
          </a:gradFill>
          <a:ln w="9525">
            <a:solidFill>
              <a:srgbClr val="715B2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184" name="Group 8"/>
          <p:cNvGrpSpPr>
            <a:grpSpLocks/>
          </p:cNvGrpSpPr>
          <p:nvPr/>
        </p:nvGrpSpPr>
        <p:grpSpPr bwMode="auto">
          <a:xfrm>
            <a:off x="1431925" y="3467100"/>
            <a:ext cx="158750" cy="163513"/>
            <a:chOff x="1395" y="2175"/>
            <a:chExt cx="100" cy="103"/>
          </a:xfrm>
        </p:grpSpPr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86" name="Oval 10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87" name="Oval 11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88" name="Oval 12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89" name="Oval 13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0" name="Oval 14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1" name="Oval 15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1127125" y="3643313"/>
            <a:ext cx="2971800" cy="609600"/>
          </a:xfrm>
          <a:prstGeom prst="rect">
            <a:avLst/>
          </a:prstGeom>
          <a:gradFill rotWithShape="1">
            <a:gsLst>
              <a:gs pos="0">
                <a:srgbClr val="AAA974"/>
              </a:gs>
              <a:gs pos="50000">
                <a:srgbClr val="AAA974">
                  <a:gamma/>
                  <a:shade val="54118"/>
                  <a:invGamma/>
                </a:srgbClr>
              </a:gs>
              <a:gs pos="100000">
                <a:srgbClr val="AAA974"/>
              </a:gs>
            </a:gsLst>
            <a:lin ang="5400000" scaled="1"/>
          </a:gradFill>
          <a:ln w="9525">
            <a:solidFill>
              <a:srgbClr val="715B2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193" name="Group 17"/>
          <p:cNvGrpSpPr>
            <a:grpSpLocks/>
          </p:cNvGrpSpPr>
          <p:nvPr/>
        </p:nvGrpSpPr>
        <p:grpSpPr bwMode="auto">
          <a:xfrm>
            <a:off x="1965325" y="3467100"/>
            <a:ext cx="158750" cy="163513"/>
            <a:chOff x="1395" y="2175"/>
            <a:chExt cx="100" cy="103"/>
          </a:xfrm>
        </p:grpSpPr>
        <p:sp>
          <p:nvSpPr>
            <p:cNvPr id="306194" name="Oval 18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5" name="Oval 19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6" name="Oval 20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7" name="Oval 21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8" name="Oval 22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199" name="Oval 23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0" name="Oval 24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01" name="Group 25"/>
          <p:cNvGrpSpPr>
            <a:grpSpLocks/>
          </p:cNvGrpSpPr>
          <p:nvPr/>
        </p:nvGrpSpPr>
        <p:grpSpPr bwMode="auto">
          <a:xfrm>
            <a:off x="2498725" y="3467100"/>
            <a:ext cx="158750" cy="163513"/>
            <a:chOff x="1395" y="2175"/>
            <a:chExt cx="100" cy="103"/>
          </a:xfrm>
        </p:grpSpPr>
        <p:sp>
          <p:nvSpPr>
            <p:cNvPr id="306202" name="Oval 26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3" name="Oval 27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4" name="Oval 28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5" name="Oval 29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6" name="Oval 30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7" name="Oval 31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08" name="Oval 32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09" name="Rectangle 33"/>
          <p:cNvSpPr>
            <a:spLocks noChangeArrowheads="1"/>
          </p:cNvSpPr>
          <p:nvPr/>
        </p:nvSpPr>
        <p:spPr bwMode="auto">
          <a:xfrm>
            <a:off x="1127125" y="4438650"/>
            <a:ext cx="2971800" cy="609600"/>
          </a:xfrm>
          <a:prstGeom prst="rect">
            <a:avLst/>
          </a:prstGeom>
          <a:gradFill rotWithShape="1">
            <a:gsLst>
              <a:gs pos="0">
                <a:srgbClr val="AAA974"/>
              </a:gs>
              <a:gs pos="50000">
                <a:srgbClr val="AAA974">
                  <a:gamma/>
                  <a:shade val="54118"/>
                  <a:invGamma/>
                </a:srgbClr>
              </a:gs>
              <a:gs pos="100000">
                <a:srgbClr val="AAA974"/>
              </a:gs>
            </a:gsLst>
            <a:lin ang="5400000" scaled="1"/>
          </a:gradFill>
          <a:ln w="9525">
            <a:solidFill>
              <a:srgbClr val="715B2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210" name="Group 34"/>
          <p:cNvGrpSpPr>
            <a:grpSpLocks/>
          </p:cNvGrpSpPr>
          <p:nvPr/>
        </p:nvGrpSpPr>
        <p:grpSpPr bwMode="auto">
          <a:xfrm>
            <a:off x="3032125" y="4260850"/>
            <a:ext cx="158750" cy="163513"/>
            <a:chOff x="1395" y="2175"/>
            <a:chExt cx="100" cy="103"/>
          </a:xfrm>
        </p:grpSpPr>
        <p:sp>
          <p:nvSpPr>
            <p:cNvPr id="306211" name="Oval 35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2" name="Oval 36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3" name="Oval 37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4" name="Oval 38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5" name="Oval 39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6" name="Oval 40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7" name="Oval 41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18" name="Group 42"/>
          <p:cNvGrpSpPr>
            <a:grpSpLocks/>
          </p:cNvGrpSpPr>
          <p:nvPr/>
        </p:nvGrpSpPr>
        <p:grpSpPr bwMode="auto">
          <a:xfrm>
            <a:off x="2498725" y="4260850"/>
            <a:ext cx="158750" cy="163513"/>
            <a:chOff x="1395" y="2175"/>
            <a:chExt cx="100" cy="103"/>
          </a:xfrm>
        </p:grpSpPr>
        <p:sp>
          <p:nvSpPr>
            <p:cNvPr id="306219" name="Oval 43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0" name="Oval 44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1" name="Oval 45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2" name="Oval 46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3" name="Oval 47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4" name="Oval 48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25" name="Oval 49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26" name="Group 50"/>
          <p:cNvGrpSpPr>
            <a:grpSpLocks/>
          </p:cNvGrpSpPr>
          <p:nvPr/>
        </p:nvGrpSpPr>
        <p:grpSpPr bwMode="auto">
          <a:xfrm>
            <a:off x="1608138" y="5057775"/>
            <a:ext cx="457200" cy="457200"/>
            <a:chOff x="2976" y="1632"/>
            <a:chExt cx="288" cy="288"/>
          </a:xfrm>
        </p:grpSpPr>
        <p:sp>
          <p:nvSpPr>
            <p:cNvPr id="306227" name="Oval 51"/>
            <p:cNvSpPr>
              <a:spLocks noChangeArrowheads="1"/>
            </p:cNvSpPr>
            <p:nvPr/>
          </p:nvSpPr>
          <p:spPr bwMode="auto">
            <a:xfrm>
              <a:off x="2976" y="16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28" name="Group 52"/>
            <p:cNvGrpSpPr>
              <a:grpSpLocks/>
            </p:cNvGrpSpPr>
            <p:nvPr/>
          </p:nvGrpSpPr>
          <p:grpSpPr bwMode="auto">
            <a:xfrm>
              <a:off x="3072" y="1728"/>
              <a:ext cx="100" cy="103"/>
              <a:chOff x="1395" y="2175"/>
              <a:chExt cx="100" cy="103"/>
            </a:xfrm>
          </p:grpSpPr>
          <p:sp>
            <p:nvSpPr>
              <p:cNvPr id="306229" name="Oval 53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0" name="Oval 54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1" name="Oval 55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2" name="Oval 56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3" name="Oval 57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4" name="Oval 58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35" name="Oval 59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236" name="Group 60"/>
          <p:cNvGrpSpPr>
            <a:grpSpLocks/>
          </p:cNvGrpSpPr>
          <p:nvPr/>
        </p:nvGrpSpPr>
        <p:grpSpPr bwMode="auto">
          <a:xfrm>
            <a:off x="4111625" y="4525963"/>
            <a:ext cx="457200" cy="457200"/>
            <a:chOff x="3552" y="2901"/>
            <a:chExt cx="288" cy="288"/>
          </a:xfrm>
        </p:grpSpPr>
        <p:sp>
          <p:nvSpPr>
            <p:cNvPr id="306237" name="Oval 61"/>
            <p:cNvSpPr>
              <a:spLocks noChangeArrowheads="1"/>
            </p:cNvSpPr>
            <p:nvPr/>
          </p:nvSpPr>
          <p:spPr bwMode="auto">
            <a:xfrm>
              <a:off x="3552" y="2901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38" name="Group 62"/>
            <p:cNvGrpSpPr>
              <a:grpSpLocks/>
            </p:cNvGrpSpPr>
            <p:nvPr/>
          </p:nvGrpSpPr>
          <p:grpSpPr bwMode="auto">
            <a:xfrm>
              <a:off x="3648" y="2997"/>
              <a:ext cx="100" cy="103"/>
              <a:chOff x="1395" y="2175"/>
              <a:chExt cx="100" cy="103"/>
            </a:xfrm>
          </p:grpSpPr>
          <p:sp>
            <p:nvSpPr>
              <p:cNvPr id="306239" name="Oval 63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0" name="Oval 64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1" name="Oval 65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2" name="Oval 66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3" name="Oval 67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4" name="Oval 68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45" name="Oval 69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246" name="Group 70"/>
          <p:cNvGrpSpPr>
            <a:grpSpLocks/>
          </p:cNvGrpSpPr>
          <p:nvPr/>
        </p:nvGrpSpPr>
        <p:grpSpPr bwMode="auto">
          <a:xfrm>
            <a:off x="1295400" y="2378075"/>
            <a:ext cx="457200" cy="457200"/>
            <a:chOff x="2976" y="1632"/>
            <a:chExt cx="288" cy="288"/>
          </a:xfrm>
        </p:grpSpPr>
        <p:sp>
          <p:nvSpPr>
            <p:cNvPr id="306247" name="Oval 71"/>
            <p:cNvSpPr>
              <a:spLocks noChangeArrowheads="1"/>
            </p:cNvSpPr>
            <p:nvPr/>
          </p:nvSpPr>
          <p:spPr bwMode="auto">
            <a:xfrm>
              <a:off x="2976" y="16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48" name="Group 72"/>
            <p:cNvGrpSpPr>
              <a:grpSpLocks/>
            </p:cNvGrpSpPr>
            <p:nvPr/>
          </p:nvGrpSpPr>
          <p:grpSpPr bwMode="auto">
            <a:xfrm>
              <a:off x="3072" y="1728"/>
              <a:ext cx="100" cy="103"/>
              <a:chOff x="1395" y="2175"/>
              <a:chExt cx="100" cy="103"/>
            </a:xfrm>
          </p:grpSpPr>
          <p:sp>
            <p:nvSpPr>
              <p:cNvPr id="306249" name="Oval 73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0" name="Oval 74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1" name="Oval 75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2" name="Oval 76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3" name="Oval 77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4" name="Oval 78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55" name="Oval 79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256" name="Group 80"/>
          <p:cNvGrpSpPr>
            <a:grpSpLocks/>
          </p:cNvGrpSpPr>
          <p:nvPr/>
        </p:nvGrpSpPr>
        <p:grpSpPr bwMode="auto">
          <a:xfrm>
            <a:off x="6129338" y="3827463"/>
            <a:ext cx="457200" cy="457200"/>
            <a:chOff x="3995" y="3500"/>
            <a:chExt cx="288" cy="288"/>
          </a:xfrm>
        </p:grpSpPr>
        <p:sp>
          <p:nvSpPr>
            <p:cNvPr id="306257" name="Oval 81"/>
            <p:cNvSpPr>
              <a:spLocks noChangeArrowheads="1"/>
            </p:cNvSpPr>
            <p:nvPr/>
          </p:nvSpPr>
          <p:spPr bwMode="auto">
            <a:xfrm>
              <a:off x="3995" y="35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58" name="Group 82"/>
            <p:cNvGrpSpPr>
              <a:grpSpLocks/>
            </p:cNvGrpSpPr>
            <p:nvPr/>
          </p:nvGrpSpPr>
          <p:grpSpPr bwMode="auto">
            <a:xfrm>
              <a:off x="4091" y="3596"/>
              <a:ext cx="100" cy="103"/>
              <a:chOff x="1395" y="2175"/>
              <a:chExt cx="100" cy="103"/>
            </a:xfrm>
          </p:grpSpPr>
          <p:sp>
            <p:nvSpPr>
              <p:cNvPr id="306259" name="Oval 83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0" name="Oval 84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1" name="Oval 85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2" name="Oval 86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3" name="Oval 87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4" name="Oval 88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65" name="Oval 89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6266" name="Rectangle 90"/>
          <p:cNvSpPr>
            <a:spLocks noChangeArrowheads="1"/>
          </p:cNvSpPr>
          <p:nvPr/>
        </p:nvSpPr>
        <p:spPr bwMode="auto">
          <a:xfrm>
            <a:off x="5943600" y="2286000"/>
            <a:ext cx="3048000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67" name="Text Box 91"/>
          <p:cNvSpPr txBox="1">
            <a:spLocks noChangeArrowheads="1"/>
          </p:cNvSpPr>
          <p:nvPr/>
        </p:nvSpPr>
        <p:spPr bwMode="auto">
          <a:xfrm>
            <a:off x="1874408" y="2948950"/>
            <a:ext cx="16530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smtClean="0">
                <a:solidFill>
                  <a:schemeClr val="bg1"/>
                </a:solidFill>
              </a:rPr>
              <a:t>mineral </a:t>
            </a:r>
            <a:r>
              <a:rPr lang="en-US" altLang="x-none" dirty="0">
                <a:solidFill>
                  <a:schemeClr val="bg1"/>
                </a:solidFill>
              </a:rPr>
              <a:t>layer</a:t>
            </a:r>
          </a:p>
        </p:txBody>
      </p:sp>
      <p:grpSp>
        <p:nvGrpSpPr>
          <p:cNvPr id="306268" name="Group 92"/>
          <p:cNvGrpSpPr>
            <a:grpSpLocks/>
          </p:cNvGrpSpPr>
          <p:nvPr/>
        </p:nvGrpSpPr>
        <p:grpSpPr bwMode="auto">
          <a:xfrm>
            <a:off x="3603625" y="4260850"/>
            <a:ext cx="158750" cy="163513"/>
            <a:chOff x="1395" y="2175"/>
            <a:chExt cx="100" cy="103"/>
          </a:xfrm>
        </p:grpSpPr>
        <p:sp>
          <p:nvSpPr>
            <p:cNvPr id="306269" name="Oval 93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0" name="Oval 94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1" name="Oval 95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2" name="Oval 96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3" name="Oval 97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4" name="Oval 98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75" name="Oval 99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76" name="Group 100"/>
          <p:cNvGrpSpPr>
            <a:grpSpLocks/>
          </p:cNvGrpSpPr>
          <p:nvPr/>
        </p:nvGrpSpPr>
        <p:grpSpPr bwMode="auto">
          <a:xfrm>
            <a:off x="6065838" y="5659438"/>
            <a:ext cx="585787" cy="571500"/>
            <a:chOff x="4461" y="1626"/>
            <a:chExt cx="369" cy="360"/>
          </a:xfrm>
        </p:grpSpPr>
        <p:sp>
          <p:nvSpPr>
            <p:cNvPr id="306277" name="Oval 101"/>
            <p:cNvSpPr>
              <a:spLocks noChangeArrowheads="1"/>
            </p:cNvSpPr>
            <p:nvPr/>
          </p:nvSpPr>
          <p:spPr bwMode="auto">
            <a:xfrm>
              <a:off x="4461" y="1626"/>
              <a:ext cx="369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78" name="Group 102"/>
            <p:cNvGrpSpPr>
              <a:grpSpLocks/>
            </p:cNvGrpSpPr>
            <p:nvPr/>
          </p:nvGrpSpPr>
          <p:grpSpPr bwMode="auto">
            <a:xfrm>
              <a:off x="4606" y="1767"/>
              <a:ext cx="79" cy="78"/>
              <a:chOff x="922" y="2161"/>
              <a:chExt cx="101" cy="105"/>
            </a:xfrm>
          </p:grpSpPr>
          <p:sp>
            <p:nvSpPr>
              <p:cNvPr id="306279" name="Oval 103"/>
              <p:cNvSpPr>
                <a:spLocks noChangeArrowheads="1"/>
              </p:cNvSpPr>
              <p:nvPr/>
            </p:nvSpPr>
            <p:spPr bwMode="auto">
              <a:xfrm>
                <a:off x="922" y="2161"/>
                <a:ext cx="101" cy="105"/>
              </a:xfrm>
              <a:prstGeom prst="ellipse">
                <a:avLst/>
              </a:prstGeom>
              <a:solidFill>
                <a:srgbClr val="8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0" name="Oval 104"/>
              <p:cNvSpPr>
                <a:spLocks noChangeArrowheads="1"/>
              </p:cNvSpPr>
              <p:nvPr/>
            </p:nvSpPr>
            <p:spPr bwMode="auto">
              <a:xfrm>
                <a:off x="927" y="2165"/>
                <a:ext cx="85" cy="86"/>
              </a:xfrm>
              <a:prstGeom prst="ellipse">
                <a:avLst/>
              </a:pr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1" name="Oval 105"/>
              <p:cNvSpPr>
                <a:spLocks noChangeArrowheads="1"/>
              </p:cNvSpPr>
              <p:nvPr/>
            </p:nvSpPr>
            <p:spPr bwMode="auto">
              <a:xfrm>
                <a:off x="932" y="2168"/>
                <a:ext cx="70" cy="70"/>
              </a:xfrm>
              <a:prstGeom prst="ellipse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2" name="Oval 106"/>
              <p:cNvSpPr>
                <a:spLocks noChangeArrowheads="1"/>
              </p:cNvSpPr>
              <p:nvPr/>
            </p:nvSpPr>
            <p:spPr bwMode="auto">
              <a:xfrm>
                <a:off x="937" y="2171"/>
                <a:ext cx="56" cy="56"/>
              </a:xfrm>
              <a:prstGeom prst="ellipse">
                <a:avLst/>
              </a:pr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3" name="Oval 107"/>
              <p:cNvSpPr>
                <a:spLocks noChangeArrowheads="1"/>
              </p:cNvSpPr>
              <p:nvPr/>
            </p:nvSpPr>
            <p:spPr bwMode="auto">
              <a:xfrm>
                <a:off x="942" y="2173"/>
                <a:ext cx="43" cy="44"/>
              </a:xfrm>
              <a:prstGeom prst="ellipse">
                <a:avLst/>
              </a:prstGeom>
              <a:solidFill>
                <a:srgbClr val="C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4" name="Oval 108"/>
              <p:cNvSpPr>
                <a:spLocks noChangeArrowheads="1"/>
              </p:cNvSpPr>
              <p:nvPr/>
            </p:nvSpPr>
            <p:spPr bwMode="auto">
              <a:xfrm>
                <a:off x="945" y="2176"/>
                <a:ext cx="33" cy="34"/>
              </a:xfrm>
              <a:prstGeom prst="ellipse">
                <a:avLst/>
              </a:prstGeom>
              <a:solidFill>
                <a:srgbClr val="D9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85" name="Oval 109"/>
              <p:cNvSpPr>
                <a:spLocks noChangeArrowheads="1"/>
              </p:cNvSpPr>
              <p:nvPr/>
            </p:nvSpPr>
            <p:spPr bwMode="auto">
              <a:xfrm>
                <a:off x="948" y="2176"/>
                <a:ext cx="25" cy="28"/>
              </a:xfrm>
              <a:prstGeom prst="ellipse">
                <a:avLst/>
              </a:prstGeom>
              <a:solidFill>
                <a:srgbClr val="FC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286" name="Group 110"/>
          <p:cNvGrpSpPr>
            <a:grpSpLocks/>
          </p:cNvGrpSpPr>
          <p:nvPr/>
        </p:nvGrpSpPr>
        <p:grpSpPr bwMode="auto">
          <a:xfrm>
            <a:off x="7508875" y="3808413"/>
            <a:ext cx="457200" cy="457200"/>
            <a:chOff x="598" y="1882"/>
            <a:chExt cx="288" cy="288"/>
          </a:xfrm>
        </p:grpSpPr>
        <p:sp>
          <p:nvSpPr>
            <p:cNvPr id="306287" name="Oval 111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88" name="Group 112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289" name="Group 113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290" name="Oval 114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1" name="Oval 115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2" name="Oval 116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3" name="Oval 117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4" name="Oval 118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5" name="Oval 119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6" name="Oval 120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97" name="Group 121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298" name="Oval 122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99" name="Oval 123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0" name="Oval 124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1" name="Oval 125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2" name="Oval 126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3" name="Oval 127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4" name="Oval 128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305" name="Group 129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306" name="Oval 130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7" name="Oval 131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8" name="Oval 132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09" name="Oval 133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0" name="Oval 134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1" name="Oval 135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2" name="Oval 136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313" name="Group 137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314" name="Oval 13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5" name="Oval 13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6" name="Oval 14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7" name="Oval 14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8" name="Oval 14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19" name="Oval 14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20" name="Oval 14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321" name="Group 145"/>
          <p:cNvGrpSpPr>
            <a:grpSpLocks/>
          </p:cNvGrpSpPr>
          <p:nvPr/>
        </p:nvGrpSpPr>
        <p:grpSpPr bwMode="auto">
          <a:xfrm>
            <a:off x="6030913" y="4862513"/>
            <a:ext cx="655637" cy="660400"/>
            <a:chOff x="4092" y="1807"/>
            <a:chExt cx="413" cy="416"/>
          </a:xfrm>
        </p:grpSpPr>
        <p:sp>
          <p:nvSpPr>
            <p:cNvPr id="306322" name="Oval 146"/>
            <p:cNvSpPr>
              <a:spLocks noChangeArrowheads="1"/>
            </p:cNvSpPr>
            <p:nvPr/>
          </p:nvSpPr>
          <p:spPr bwMode="auto">
            <a:xfrm>
              <a:off x="4092" y="1807"/>
              <a:ext cx="413" cy="41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23" name="Group 147"/>
            <p:cNvGrpSpPr>
              <a:grpSpLocks/>
            </p:cNvGrpSpPr>
            <p:nvPr/>
          </p:nvGrpSpPr>
          <p:grpSpPr bwMode="auto">
            <a:xfrm>
              <a:off x="4270" y="1988"/>
              <a:ext cx="56" cy="55"/>
              <a:chOff x="4771" y="1839"/>
              <a:chExt cx="461" cy="465"/>
            </a:xfrm>
          </p:grpSpPr>
          <p:sp>
            <p:nvSpPr>
              <p:cNvPr id="306324" name="Oval 148"/>
              <p:cNvSpPr>
                <a:spLocks noChangeArrowheads="1"/>
              </p:cNvSpPr>
              <p:nvPr/>
            </p:nvSpPr>
            <p:spPr bwMode="auto">
              <a:xfrm>
                <a:off x="4771" y="1839"/>
                <a:ext cx="461" cy="465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25" name="Oval 149"/>
              <p:cNvSpPr>
                <a:spLocks noChangeArrowheads="1"/>
              </p:cNvSpPr>
              <p:nvPr/>
            </p:nvSpPr>
            <p:spPr bwMode="auto">
              <a:xfrm>
                <a:off x="4794" y="1857"/>
                <a:ext cx="388" cy="381"/>
              </a:xfrm>
              <a:prstGeom prst="ellipse">
                <a:avLst/>
              </a:pr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26" name="Oval 150"/>
              <p:cNvSpPr>
                <a:spLocks noChangeArrowheads="1"/>
              </p:cNvSpPr>
              <p:nvPr/>
            </p:nvSpPr>
            <p:spPr bwMode="auto">
              <a:xfrm>
                <a:off x="4817" y="1870"/>
                <a:ext cx="319" cy="310"/>
              </a:xfrm>
              <a:prstGeom prst="ellipse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27" name="Oval 151"/>
              <p:cNvSpPr>
                <a:spLocks noChangeArrowheads="1"/>
              </p:cNvSpPr>
              <p:nvPr/>
            </p:nvSpPr>
            <p:spPr bwMode="auto">
              <a:xfrm>
                <a:off x="4839" y="1883"/>
                <a:ext cx="256" cy="248"/>
              </a:xfrm>
              <a:prstGeom prst="ellipse">
                <a:avLst/>
              </a:prstGeom>
              <a:solidFill>
                <a:srgbClr val="3B3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28" name="Oval 152"/>
              <p:cNvSpPr>
                <a:spLocks noChangeArrowheads="1"/>
              </p:cNvSpPr>
              <p:nvPr/>
            </p:nvSpPr>
            <p:spPr bwMode="auto">
              <a:xfrm>
                <a:off x="4862" y="1892"/>
                <a:ext cx="197" cy="195"/>
              </a:xfrm>
              <a:prstGeom prst="ellipse">
                <a:avLst/>
              </a:prstGeom>
              <a:solidFill>
                <a:srgbClr val="636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29" name="Oval 153"/>
              <p:cNvSpPr>
                <a:spLocks noChangeArrowheads="1"/>
              </p:cNvSpPr>
              <p:nvPr/>
            </p:nvSpPr>
            <p:spPr bwMode="auto">
              <a:xfrm>
                <a:off x="4876" y="1905"/>
                <a:ext cx="151" cy="151"/>
              </a:xfrm>
              <a:prstGeom prst="ellipse">
                <a:avLst/>
              </a:pr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0" name="Oval 154"/>
              <p:cNvSpPr>
                <a:spLocks noChangeArrowheads="1"/>
              </p:cNvSpPr>
              <p:nvPr/>
            </p:nvSpPr>
            <p:spPr bwMode="auto">
              <a:xfrm>
                <a:off x="4890" y="1920"/>
                <a:ext cx="114" cy="109"/>
              </a:xfrm>
              <a:prstGeom prst="ellipse">
                <a:avLst/>
              </a:prstGeom>
              <a:solidFill>
                <a:srgbClr val="C5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331" name="Group 155"/>
          <p:cNvGrpSpPr>
            <a:grpSpLocks/>
          </p:cNvGrpSpPr>
          <p:nvPr/>
        </p:nvGrpSpPr>
        <p:grpSpPr bwMode="auto">
          <a:xfrm>
            <a:off x="6096000" y="3124200"/>
            <a:ext cx="523875" cy="514350"/>
            <a:chOff x="3002" y="3806"/>
            <a:chExt cx="330" cy="324"/>
          </a:xfrm>
        </p:grpSpPr>
        <p:sp>
          <p:nvSpPr>
            <p:cNvPr id="306332" name="Oval 156"/>
            <p:cNvSpPr>
              <a:spLocks noChangeArrowheads="1"/>
            </p:cNvSpPr>
            <p:nvPr/>
          </p:nvSpPr>
          <p:spPr bwMode="auto">
            <a:xfrm>
              <a:off x="3002" y="3806"/>
              <a:ext cx="330" cy="3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33" name="Group 157"/>
            <p:cNvGrpSpPr>
              <a:grpSpLocks/>
            </p:cNvGrpSpPr>
            <p:nvPr/>
          </p:nvGrpSpPr>
          <p:grpSpPr bwMode="auto">
            <a:xfrm>
              <a:off x="3131" y="3932"/>
              <a:ext cx="72" cy="72"/>
              <a:chOff x="3024" y="3456"/>
              <a:chExt cx="576" cy="576"/>
            </a:xfrm>
          </p:grpSpPr>
          <p:sp>
            <p:nvSpPr>
              <p:cNvPr id="306334" name="Oval 158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576" cy="576"/>
              </a:xfrm>
              <a:prstGeom prst="ellipse">
                <a:avLst/>
              </a:prstGeom>
              <a:solidFill>
                <a:srgbClr val="460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5" name="Oval 159"/>
              <p:cNvSpPr>
                <a:spLocks noChangeArrowheads="1"/>
              </p:cNvSpPr>
              <p:nvPr/>
            </p:nvSpPr>
            <p:spPr bwMode="auto">
              <a:xfrm>
                <a:off x="3053" y="3478"/>
                <a:ext cx="484" cy="472"/>
              </a:xfrm>
              <a:prstGeom prst="ellipse">
                <a:avLst/>
              </a:prstGeom>
              <a:solidFill>
                <a:srgbClr val="86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6" name="Oval 160"/>
              <p:cNvSpPr>
                <a:spLocks noChangeArrowheads="1"/>
              </p:cNvSpPr>
              <p:nvPr/>
            </p:nvSpPr>
            <p:spPr bwMode="auto">
              <a:xfrm>
                <a:off x="3081" y="3494"/>
                <a:ext cx="399" cy="384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7" name="Oval 161"/>
              <p:cNvSpPr>
                <a:spLocks noChangeArrowheads="1"/>
              </p:cNvSpPr>
              <p:nvPr/>
            </p:nvSpPr>
            <p:spPr bwMode="auto">
              <a:xfrm>
                <a:off x="3110" y="3511"/>
                <a:ext cx="319" cy="307"/>
              </a:xfrm>
              <a:prstGeom prst="ellipse">
                <a:avLst/>
              </a:prstGeom>
              <a:solidFill>
                <a:srgbClr val="E40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8" name="Oval 162"/>
              <p:cNvSpPr>
                <a:spLocks noChangeArrowheads="1"/>
              </p:cNvSpPr>
              <p:nvPr/>
            </p:nvSpPr>
            <p:spPr bwMode="auto">
              <a:xfrm>
                <a:off x="3138" y="3522"/>
                <a:ext cx="245" cy="241"/>
              </a:xfrm>
              <a:prstGeom prst="ellipse">
                <a:avLst/>
              </a:prstGeom>
              <a:solidFill>
                <a:srgbClr val="FF1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39" name="Oval 163"/>
              <p:cNvSpPr>
                <a:spLocks noChangeArrowheads="1"/>
              </p:cNvSpPr>
              <p:nvPr/>
            </p:nvSpPr>
            <p:spPr bwMode="auto">
              <a:xfrm>
                <a:off x="3155" y="3538"/>
                <a:ext cx="188" cy="187"/>
              </a:xfrm>
              <a:prstGeom prst="ellipse">
                <a:avLst/>
              </a:prstGeom>
              <a:solidFill>
                <a:srgbClr val="FF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40" name="Oval 164"/>
              <p:cNvSpPr>
                <a:spLocks noChangeArrowheads="1"/>
              </p:cNvSpPr>
              <p:nvPr/>
            </p:nvSpPr>
            <p:spPr bwMode="auto">
              <a:xfrm>
                <a:off x="3172" y="3550"/>
                <a:ext cx="143" cy="142"/>
              </a:xfrm>
              <a:prstGeom prst="ellipse">
                <a:avLst/>
              </a:prstGeom>
              <a:solidFill>
                <a:srgbClr val="FF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6341" name="Text Box 165"/>
          <p:cNvSpPr txBox="1">
            <a:spLocks noChangeArrowheads="1"/>
          </p:cNvSpPr>
          <p:nvPr/>
        </p:nvSpPr>
        <p:spPr bwMode="auto">
          <a:xfrm>
            <a:off x="6705600" y="312420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Na</a:t>
            </a:r>
            <a:r>
              <a:rPr lang="en-US" altLang="x-none" sz="2400" baseline="30000"/>
              <a:t>+</a:t>
            </a:r>
          </a:p>
        </p:txBody>
      </p:sp>
      <p:sp>
        <p:nvSpPr>
          <p:cNvPr id="306342" name="Text Box 166"/>
          <p:cNvSpPr txBox="1">
            <a:spLocks noChangeArrowheads="1"/>
          </p:cNvSpPr>
          <p:nvPr/>
        </p:nvSpPr>
        <p:spPr bwMode="auto">
          <a:xfrm>
            <a:off x="6400800" y="2362200"/>
            <a:ext cx="221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 b="1">
                <a:solidFill>
                  <a:schemeClr val="bg1"/>
                </a:solidFill>
              </a:rPr>
              <a:t>Hydrated ions</a:t>
            </a:r>
          </a:p>
        </p:txBody>
      </p:sp>
      <p:sp>
        <p:nvSpPr>
          <p:cNvPr id="306343" name="Text Box 167"/>
          <p:cNvSpPr txBox="1">
            <a:spLocks noChangeArrowheads="1"/>
          </p:cNvSpPr>
          <p:nvPr/>
        </p:nvSpPr>
        <p:spPr bwMode="auto">
          <a:xfrm>
            <a:off x="6705600" y="3810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K</a:t>
            </a:r>
            <a:r>
              <a:rPr lang="en-US" altLang="x-none" sz="2400" baseline="30000"/>
              <a:t>+</a:t>
            </a:r>
          </a:p>
        </p:txBody>
      </p:sp>
      <p:sp>
        <p:nvSpPr>
          <p:cNvPr id="306344" name="Text Box 168"/>
          <p:cNvSpPr txBox="1">
            <a:spLocks noChangeArrowheads="1"/>
          </p:cNvSpPr>
          <p:nvPr/>
        </p:nvSpPr>
        <p:spPr bwMode="auto">
          <a:xfrm>
            <a:off x="8105775" y="3825875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NH</a:t>
            </a:r>
            <a:r>
              <a:rPr lang="en-US" altLang="x-none" sz="2400" baseline="-25000"/>
              <a:t>4</a:t>
            </a:r>
            <a:r>
              <a:rPr lang="en-US" altLang="x-none" sz="2400" baseline="30000"/>
              <a:t>+</a:t>
            </a:r>
          </a:p>
        </p:txBody>
      </p:sp>
      <p:sp>
        <p:nvSpPr>
          <p:cNvPr id="306345" name="Text Box 169"/>
          <p:cNvSpPr txBox="1">
            <a:spLocks noChangeArrowheads="1"/>
          </p:cNvSpPr>
          <p:nvPr/>
        </p:nvSpPr>
        <p:spPr bwMode="auto">
          <a:xfrm>
            <a:off x="6705600" y="4953000"/>
            <a:ext cx="83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Mg</a:t>
            </a:r>
            <a:r>
              <a:rPr lang="en-US" altLang="x-none" sz="2400" baseline="30000"/>
              <a:t>2+</a:t>
            </a:r>
          </a:p>
        </p:txBody>
      </p:sp>
      <p:sp>
        <p:nvSpPr>
          <p:cNvPr id="306346" name="Text Box 170"/>
          <p:cNvSpPr txBox="1">
            <a:spLocks noChangeArrowheads="1"/>
          </p:cNvSpPr>
          <p:nvPr/>
        </p:nvSpPr>
        <p:spPr bwMode="auto">
          <a:xfrm>
            <a:off x="6705600" y="5715000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Ca</a:t>
            </a:r>
            <a:r>
              <a:rPr lang="en-US" altLang="x-none" sz="2400" baseline="30000"/>
              <a:t>2+</a:t>
            </a:r>
          </a:p>
        </p:txBody>
      </p:sp>
      <p:grpSp>
        <p:nvGrpSpPr>
          <p:cNvPr id="306347" name="Group 171"/>
          <p:cNvGrpSpPr>
            <a:grpSpLocks/>
          </p:cNvGrpSpPr>
          <p:nvPr/>
        </p:nvGrpSpPr>
        <p:grpSpPr bwMode="auto">
          <a:xfrm>
            <a:off x="4114800" y="2895600"/>
            <a:ext cx="523875" cy="514350"/>
            <a:chOff x="3002" y="3806"/>
            <a:chExt cx="330" cy="324"/>
          </a:xfrm>
        </p:grpSpPr>
        <p:sp>
          <p:nvSpPr>
            <p:cNvPr id="306348" name="Oval 172"/>
            <p:cNvSpPr>
              <a:spLocks noChangeArrowheads="1"/>
            </p:cNvSpPr>
            <p:nvPr/>
          </p:nvSpPr>
          <p:spPr bwMode="auto">
            <a:xfrm>
              <a:off x="3002" y="3806"/>
              <a:ext cx="330" cy="3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49" name="Group 173"/>
            <p:cNvGrpSpPr>
              <a:grpSpLocks/>
            </p:cNvGrpSpPr>
            <p:nvPr/>
          </p:nvGrpSpPr>
          <p:grpSpPr bwMode="auto">
            <a:xfrm>
              <a:off x="3131" y="3932"/>
              <a:ext cx="72" cy="72"/>
              <a:chOff x="3024" y="3456"/>
              <a:chExt cx="576" cy="576"/>
            </a:xfrm>
          </p:grpSpPr>
          <p:sp>
            <p:nvSpPr>
              <p:cNvPr id="306350" name="Oval 174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576" cy="576"/>
              </a:xfrm>
              <a:prstGeom prst="ellipse">
                <a:avLst/>
              </a:prstGeom>
              <a:solidFill>
                <a:srgbClr val="460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1" name="Oval 175"/>
              <p:cNvSpPr>
                <a:spLocks noChangeArrowheads="1"/>
              </p:cNvSpPr>
              <p:nvPr/>
            </p:nvSpPr>
            <p:spPr bwMode="auto">
              <a:xfrm>
                <a:off x="3053" y="3478"/>
                <a:ext cx="484" cy="472"/>
              </a:xfrm>
              <a:prstGeom prst="ellipse">
                <a:avLst/>
              </a:prstGeom>
              <a:solidFill>
                <a:srgbClr val="86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2" name="Oval 176"/>
              <p:cNvSpPr>
                <a:spLocks noChangeArrowheads="1"/>
              </p:cNvSpPr>
              <p:nvPr/>
            </p:nvSpPr>
            <p:spPr bwMode="auto">
              <a:xfrm>
                <a:off x="3081" y="3494"/>
                <a:ext cx="399" cy="384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3" name="Oval 177"/>
              <p:cNvSpPr>
                <a:spLocks noChangeArrowheads="1"/>
              </p:cNvSpPr>
              <p:nvPr/>
            </p:nvSpPr>
            <p:spPr bwMode="auto">
              <a:xfrm>
                <a:off x="3110" y="3511"/>
                <a:ext cx="319" cy="307"/>
              </a:xfrm>
              <a:prstGeom prst="ellipse">
                <a:avLst/>
              </a:prstGeom>
              <a:solidFill>
                <a:srgbClr val="E40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4" name="Oval 178"/>
              <p:cNvSpPr>
                <a:spLocks noChangeArrowheads="1"/>
              </p:cNvSpPr>
              <p:nvPr/>
            </p:nvSpPr>
            <p:spPr bwMode="auto">
              <a:xfrm>
                <a:off x="3138" y="3522"/>
                <a:ext cx="245" cy="241"/>
              </a:xfrm>
              <a:prstGeom prst="ellipse">
                <a:avLst/>
              </a:prstGeom>
              <a:solidFill>
                <a:srgbClr val="FF1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5" name="Oval 179"/>
              <p:cNvSpPr>
                <a:spLocks noChangeArrowheads="1"/>
              </p:cNvSpPr>
              <p:nvPr/>
            </p:nvSpPr>
            <p:spPr bwMode="auto">
              <a:xfrm>
                <a:off x="3155" y="3538"/>
                <a:ext cx="188" cy="187"/>
              </a:xfrm>
              <a:prstGeom prst="ellipse">
                <a:avLst/>
              </a:prstGeom>
              <a:solidFill>
                <a:srgbClr val="FF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56" name="Oval 180"/>
              <p:cNvSpPr>
                <a:spLocks noChangeArrowheads="1"/>
              </p:cNvSpPr>
              <p:nvPr/>
            </p:nvSpPr>
            <p:spPr bwMode="auto">
              <a:xfrm>
                <a:off x="3172" y="3550"/>
                <a:ext cx="143" cy="142"/>
              </a:xfrm>
              <a:prstGeom prst="ellipse">
                <a:avLst/>
              </a:prstGeom>
              <a:solidFill>
                <a:srgbClr val="FF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357" name="Group 181"/>
          <p:cNvGrpSpPr>
            <a:grpSpLocks/>
          </p:cNvGrpSpPr>
          <p:nvPr/>
        </p:nvGrpSpPr>
        <p:grpSpPr bwMode="auto">
          <a:xfrm>
            <a:off x="3200400" y="5064125"/>
            <a:ext cx="655638" cy="660400"/>
            <a:chOff x="4092" y="1807"/>
            <a:chExt cx="413" cy="416"/>
          </a:xfrm>
        </p:grpSpPr>
        <p:sp>
          <p:nvSpPr>
            <p:cNvPr id="306358" name="Oval 182"/>
            <p:cNvSpPr>
              <a:spLocks noChangeArrowheads="1"/>
            </p:cNvSpPr>
            <p:nvPr/>
          </p:nvSpPr>
          <p:spPr bwMode="auto">
            <a:xfrm>
              <a:off x="4092" y="1807"/>
              <a:ext cx="413" cy="41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59" name="Group 183"/>
            <p:cNvGrpSpPr>
              <a:grpSpLocks/>
            </p:cNvGrpSpPr>
            <p:nvPr/>
          </p:nvGrpSpPr>
          <p:grpSpPr bwMode="auto">
            <a:xfrm>
              <a:off x="4270" y="1988"/>
              <a:ext cx="56" cy="55"/>
              <a:chOff x="4771" y="1839"/>
              <a:chExt cx="461" cy="465"/>
            </a:xfrm>
          </p:grpSpPr>
          <p:sp>
            <p:nvSpPr>
              <p:cNvPr id="306360" name="Oval 184"/>
              <p:cNvSpPr>
                <a:spLocks noChangeArrowheads="1"/>
              </p:cNvSpPr>
              <p:nvPr/>
            </p:nvSpPr>
            <p:spPr bwMode="auto">
              <a:xfrm>
                <a:off x="4771" y="1839"/>
                <a:ext cx="461" cy="465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1" name="Oval 185"/>
              <p:cNvSpPr>
                <a:spLocks noChangeArrowheads="1"/>
              </p:cNvSpPr>
              <p:nvPr/>
            </p:nvSpPr>
            <p:spPr bwMode="auto">
              <a:xfrm>
                <a:off x="4794" y="1857"/>
                <a:ext cx="388" cy="381"/>
              </a:xfrm>
              <a:prstGeom prst="ellipse">
                <a:avLst/>
              </a:pr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2" name="Oval 186"/>
              <p:cNvSpPr>
                <a:spLocks noChangeArrowheads="1"/>
              </p:cNvSpPr>
              <p:nvPr/>
            </p:nvSpPr>
            <p:spPr bwMode="auto">
              <a:xfrm>
                <a:off x="4817" y="1870"/>
                <a:ext cx="319" cy="310"/>
              </a:xfrm>
              <a:prstGeom prst="ellipse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3" name="Oval 187"/>
              <p:cNvSpPr>
                <a:spLocks noChangeArrowheads="1"/>
              </p:cNvSpPr>
              <p:nvPr/>
            </p:nvSpPr>
            <p:spPr bwMode="auto">
              <a:xfrm>
                <a:off x="4839" y="1883"/>
                <a:ext cx="256" cy="248"/>
              </a:xfrm>
              <a:prstGeom prst="ellipse">
                <a:avLst/>
              </a:prstGeom>
              <a:solidFill>
                <a:srgbClr val="3B3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4" name="Oval 188"/>
              <p:cNvSpPr>
                <a:spLocks noChangeArrowheads="1"/>
              </p:cNvSpPr>
              <p:nvPr/>
            </p:nvSpPr>
            <p:spPr bwMode="auto">
              <a:xfrm>
                <a:off x="4862" y="1892"/>
                <a:ext cx="197" cy="195"/>
              </a:xfrm>
              <a:prstGeom prst="ellipse">
                <a:avLst/>
              </a:prstGeom>
              <a:solidFill>
                <a:srgbClr val="636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5" name="Oval 189"/>
              <p:cNvSpPr>
                <a:spLocks noChangeArrowheads="1"/>
              </p:cNvSpPr>
              <p:nvPr/>
            </p:nvSpPr>
            <p:spPr bwMode="auto">
              <a:xfrm>
                <a:off x="4876" y="1905"/>
                <a:ext cx="151" cy="151"/>
              </a:xfrm>
              <a:prstGeom prst="ellipse">
                <a:avLst/>
              </a:pr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66" name="Oval 190"/>
              <p:cNvSpPr>
                <a:spLocks noChangeArrowheads="1"/>
              </p:cNvSpPr>
              <p:nvPr/>
            </p:nvSpPr>
            <p:spPr bwMode="auto">
              <a:xfrm>
                <a:off x="4890" y="1920"/>
                <a:ext cx="114" cy="109"/>
              </a:xfrm>
              <a:prstGeom prst="ellipse">
                <a:avLst/>
              </a:prstGeom>
              <a:solidFill>
                <a:srgbClr val="C5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367" name="Group 191"/>
          <p:cNvGrpSpPr>
            <a:grpSpLocks/>
          </p:cNvGrpSpPr>
          <p:nvPr/>
        </p:nvGrpSpPr>
        <p:grpSpPr bwMode="auto">
          <a:xfrm>
            <a:off x="2676525" y="2260600"/>
            <a:ext cx="585788" cy="571500"/>
            <a:chOff x="4461" y="1626"/>
            <a:chExt cx="369" cy="360"/>
          </a:xfrm>
        </p:grpSpPr>
        <p:sp>
          <p:nvSpPr>
            <p:cNvPr id="306368" name="Oval 192"/>
            <p:cNvSpPr>
              <a:spLocks noChangeArrowheads="1"/>
            </p:cNvSpPr>
            <p:nvPr/>
          </p:nvSpPr>
          <p:spPr bwMode="auto">
            <a:xfrm>
              <a:off x="4461" y="1626"/>
              <a:ext cx="369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69" name="Group 193"/>
            <p:cNvGrpSpPr>
              <a:grpSpLocks/>
            </p:cNvGrpSpPr>
            <p:nvPr/>
          </p:nvGrpSpPr>
          <p:grpSpPr bwMode="auto">
            <a:xfrm>
              <a:off x="4606" y="1767"/>
              <a:ext cx="79" cy="78"/>
              <a:chOff x="922" y="2161"/>
              <a:chExt cx="101" cy="105"/>
            </a:xfrm>
          </p:grpSpPr>
          <p:sp>
            <p:nvSpPr>
              <p:cNvPr id="306370" name="Oval 194"/>
              <p:cNvSpPr>
                <a:spLocks noChangeArrowheads="1"/>
              </p:cNvSpPr>
              <p:nvPr/>
            </p:nvSpPr>
            <p:spPr bwMode="auto">
              <a:xfrm>
                <a:off x="922" y="2161"/>
                <a:ext cx="101" cy="105"/>
              </a:xfrm>
              <a:prstGeom prst="ellipse">
                <a:avLst/>
              </a:prstGeom>
              <a:solidFill>
                <a:srgbClr val="8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1" name="Oval 195"/>
              <p:cNvSpPr>
                <a:spLocks noChangeArrowheads="1"/>
              </p:cNvSpPr>
              <p:nvPr/>
            </p:nvSpPr>
            <p:spPr bwMode="auto">
              <a:xfrm>
                <a:off x="927" y="2165"/>
                <a:ext cx="85" cy="86"/>
              </a:xfrm>
              <a:prstGeom prst="ellipse">
                <a:avLst/>
              </a:pr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2" name="Oval 196"/>
              <p:cNvSpPr>
                <a:spLocks noChangeArrowheads="1"/>
              </p:cNvSpPr>
              <p:nvPr/>
            </p:nvSpPr>
            <p:spPr bwMode="auto">
              <a:xfrm>
                <a:off x="932" y="2168"/>
                <a:ext cx="70" cy="70"/>
              </a:xfrm>
              <a:prstGeom prst="ellipse">
                <a:avLst/>
              </a:pr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3" name="Oval 197"/>
              <p:cNvSpPr>
                <a:spLocks noChangeArrowheads="1"/>
              </p:cNvSpPr>
              <p:nvPr/>
            </p:nvSpPr>
            <p:spPr bwMode="auto">
              <a:xfrm>
                <a:off x="937" y="2171"/>
                <a:ext cx="56" cy="56"/>
              </a:xfrm>
              <a:prstGeom prst="ellipse">
                <a:avLst/>
              </a:pr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4" name="Oval 198"/>
              <p:cNvSpPr>
                <a:spLocks noChangeArrowheads="1"/>
              </p:cNvSpPr>
              <p:nvPr/>
            </p:nvSpPr>
            <p:spPr bwMode="auto">
              <a:xfrm>
                <a:off x="942" y="2173"/>
                <a:ext cx="43" cy="44"/>
              </a:xfrm>
              <a:prstGeom prst="ellipse">
                <a:avLst/>
              </a:prstGeom>
              <a:solidFill>
                <a:srgbClr val="C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5" name="Oval 199"/>
              <p:cNvSpPr>
                <a:spLocks noChangeArrowheads="1"/>
              </p:cNvSpPr>
              <p:nvPr/>
            </p:nvSpPr>
            <p:spPr bwMode="auto">
              <a:xfrm>
                <a:off x="945" y="2176"/>
                <a:ext cx="33" cy="34"/>
              </a:xfrm>
              <a:prstGeom prst="ellipse">
                <a:avLst/>
              </a:prstGeom>
              <a:solidFill>
                <a:srgbClr val="D9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76" name="Oval 200"/>
              <p:cNvSpPr>
                <a:spLocks noChangeArrowheads="1"/>
              </p:cNvSpPr>
              <p:nvPr/>
            </p:nvSpPr>
            <p:spPr bwMode="auto">
              <a:xfrm>
                <a:off x="948" y="2176"/>
                <a:ext cx="25" cy="28"/>
              </a:xfrm>
              <a:prstGeom prst="ellipse">
                <a:avLst/>
              </a:prstGeom>
              <a:solidFill>
                <a:srgbClr val="FC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6377" name="Group 201"/>
          <p:cNvGrpSpPr>
            <a:grpSpLocks/>
          </p:cNvGrpSpPr>
          <p:nvPr/>
        </p:nvGrpSpPr>
        <p:grpSpPr bwMode="auto">
          <a:xfrm>
            <a:off x="620713" y="1924050"/>
            <a:ext cx="457200" cy="457200"/>
            <a:chOff x="598" y="1882"/>
            <a:chExt cx="288" cy="288"/>
          </a:xfrm>
        </p:grpSpPr>
        <p:sp>
          <p:nvSpPr>
            <p:cNvPr id="306378" name="Oval 202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379" name="Group 203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380" name="Group 204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381" name="Oval 205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2" name="Oval 206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3" name="Oval 207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4" name="Oval 208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5" name="Oval 209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6" name="Oval 210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87" name="Oval 211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388" name="Group 212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389" name="Oval 213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0" name="Oval 214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1" name="Oval 215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2" name="Oval 216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3" name="Oval 217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4" name="Oval 218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5" name="Oval 219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396" name="Group 220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397" name="Oval 221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8" name="Oval 222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99" name="Oval 223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0" name="Oval 224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1" name="Oval 225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2" name="Oval 226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3" name="Oval 227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04" name="Group 228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405" name="Oval 229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6" name="Oval 230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7" name="Oval 231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8" name="Oval 232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09" name="Oval 233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10" name="Oval 234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11" name="Oval 235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412" name="Group 236"/>
          <p:cNvGrpSpPr>
            <a:grpSpLocks/>
          </p:cNvGrpSpPr>
          <p:nvPr/>
        </p:nvGrpSpPr>
        <p:grpSpPr bwMode="auto">
          <a:xfrm>
            <a:off x="4953000" y="4495800"/>
            <a:ext cx="457200" cy="457200"/>
            <a:chOff x="598" y="1882"/>
            <a:chExt cx="288" cy="288"/>
          </a:xfrm>
        </p:grpSpPr>
        <p:sp>
          <p:nvSpPr>
            <p:cNvPr id="306413" name="Oval 237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414" name="Group 238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415" name="Group 239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416" name="Oval 240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17" name="Oval 241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18" name="Oval 242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19" name="Oval 243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0" name="Oval 244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1" name="Oval 245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2" name="Oval 246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23" name="Group 247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424" name="Oval 24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5" name="Oval 24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6" name="Oval 25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7" name="Oval 25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8" name="Oval 25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29" name="Oval 25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0" name="Oval 25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31" name="Group 255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432" name="Oval 256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3" name="Oval 257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4" name="Oval 258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5" name="Oval 259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6" name="Oval 260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7" name="Oval 261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38" name="Oval 262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39" name="Group 263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440" name="Oval 264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1" name="Oval 265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2" name="Oval 266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3" name="Oval 267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4" name="Oval 268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5" name="Oval 269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46" name="Oval 270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447" name="Group 271"/>
          <p:cNvGrpSpPr>
            <a:grpSpLocks/>
          </p:cNvGrpSpPr>
          <p:nvPr/>
        </p:nvGrpSpPr>
        <p:grpSpPr bwMode="auto">
          <a:xfrm>
            <a:off x="5149850" y="3259138"/>
            <a:ext cx="457200" cy="457200"/>
            <a:chOff x="598" y="1882"/>
            <a:chExt cx="288" cy="288"/>
          </a:xfrm>
        </p:grpSpPr>
        <p:sp>
          <p:nvSpPr>
            <p:cNvPr id="306448" name="Oval 272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449" name="Group 273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450" name="Group 274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451" name="Oval 275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2" name="Oval 276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3" name="Oval 277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4" name="Oval 278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5" name="Oval 279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6" name="Oval 280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57" name="Oval 281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58" name="Group 282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459" name="Oval 283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0" name="Oval 284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1" name="Oval 285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2" name="Oval 286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3" name="Oval 287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4" name="Oval 288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5" name="Oval 289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66" name="Group 290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467" name="Oval 291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8" name="Oval 292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69" name="Oval 293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0" name="Oval 294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1" name="Oval 295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2" name="Oval 296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3" name="Oval 297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74" name="Group 298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475" name="Oval 299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6" name="Oval 300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7" name="Oval 301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8" name="Oval 302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79" name="Oval 303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80" name="Oval 304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81" name="Oval 305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482" name="Group 306"/>
          <p:cNvGrpSpPr>
            <a:grpSpLocks/>
          </p:cNvGrpSpPr>
          <p:nvPr/>
        </p:nvGrpSpPr>
        <p:grpSpPr bwMode="auto">
          <a:xfrm>
            <a:off x="3567113" y="1716088"/>
            <a:ext cx="457200" cy="457200"/>
            <a:chOff x="598" y="1882"/>
            <a:chExt cx="288" cy="288"/>
          </a:xfrm>
        </p:grpSpPr>
        <p:sp>
          <p:nvSpPr>
            <p:cNvPr id="306483" name="Oval 307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484" name="Group 308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485" name="Group 309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486" name="Oval 310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87" name="Oval 311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88" name="Oval 312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89" name="Oval 313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0" name="Oval 314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1" name="Oval 315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2" name="Oval 316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93" name="Group 317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494" name="Oval 31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5" name="Oval 31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6" name="Oval 32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7" name="Oval 32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8" name="Oval 32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99" name="Oval 32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0" name="Oval 32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01" name="Group 325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502" name="Oval 326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3" name="Oval 327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4" name="Oval 328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5" name="Oval 329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6" name="Oval 330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7" name="Oval 331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08" name="Oval 332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09" name="Group 333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510" name="Oval 334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1" name="Oval 335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2" name="Oval 336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3" name="Oval 337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4" name="Oval 338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5" name="Oval 339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16" name="Oval 340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517" name="Group 341"/>
          <p:cNvGrpSpPr>
            <a:grpSpLocks/>
          </p:cNvGrpSpPr>
          <p:nvPr/>
        </p:nvGrpSpPr>
        <p:grpSpPr bwMode="auto">
          <a:xfrm>
            <a:off x="4638675" y="2317750"/>
            <a:ext cx="457200" cy="457200"/>
            <a:chOff x="598" y="1882"/>
            <a:chExt cx="288" cy="288"/>
          </a:xfrm>
        </p:grpSpPr>
        <p:sp>
          <p:nvSpPr>
            <p:cNvPr id="306518" name="Oval 342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519" name="Group 343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520" name="Group 344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521" name="Oval 345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2" name="Oval 346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3" name="Oval 347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4" name="Oval 348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5" name="Oval 349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6" name="Oval 350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27" name="Oval 351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28" name="Group 352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529" name="Oval 353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0" name="Oval 354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1" name="Oval 355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2" name="Oval 356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3" name="Oval 357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4" name="Oval 358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5" name="Oval 359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36" name="Group 360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537" name="Oval 361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8" name="Oval 362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39" name="Oval 363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0" name="Oval 364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1" name="Oval 365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2" name="Oval 366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3" name="Oval 367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44" name="Group 368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545" name="Oval 369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6" name="Oval 370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7" name="Oval 371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8" name="Oval 372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49" name="Oval 373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50" name="Oval 374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51" name="Oval 375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552" name="Group 376"/>
          <p:cNvGrpSpPr>
            <a:grpSpLocks/>
          </p:cNvGrpSpPr>
          <p:nvPr/>
        </p:nvGrpSpPr>
        <p:grpSpPr bwMode="auto">
          <a:xfrm>
            <a:off x="4079875" y="5783263"/>
            <a:ext cx="457200" cy="457200"/>
            <a:chOff x="598" y="1882"/>
            <a:chExt cx="288" cy="288"/>
          </a:xfrm>
        </p:grpSpPr>
        <p:sp>
          <p:nvSpPr>
            <p:cNvPr id="306553" name="Oval 377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554" name="Group 378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555" name="Group 379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556" name="Oval 380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57" name="Oval 381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58" name="Oval 382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59" name="Oval 383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0" name="Oval 384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1" name="Oval 385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2" name="Oval 386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63" name="Group 387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564" name="Oval 38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5" name="Oval 38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6" name="Oval 39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7" name="Oval 39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8" name="Oval 39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69" name="Oval 39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0" name="Oval 39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71" name="Group 395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572" name="Oval 396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3" name="Oval 397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4" name="Oval 398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5" name="Oval 399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6" name="Oval 400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7" name="Oval 401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78" name="Oval 402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79" name="Group 403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580" name="Oval 404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1" name="Oval 405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2" name="Oval 406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3" name="Oval 407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4" name="Oval 408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5" name="Oval 409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86" name="Oval 410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587" name="Group 411"/>
          <p:cNvGrpSpPr>
            <a:grpSpLocks/>
          </p:cNvGrpSpPr>
          <p:nvPr/>
        </p:nvGrpSpPr>
        <p:grpSpPr bwMode="auto">
          <a:xfrm>
            <a:off x="765175" y="5386388"/>
            <a:ext cx="457200" cy="457200"/>
            <a:chOff x="598" y="1882"/>
            <a:chExt cx="288" cy="288"/>
          </a:xfrm>
        </p:grpSpPr>
        <p:sp>
          <p:nvSpPr>
            <p:cNvPr id="306588" name="Oval 412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589" name="Group 413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590" name="Group 414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591" name="Oval 415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2" name="Oval 416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3" name="Oval 417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4" name="Oval 418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5" name="Oval 419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6" name="Oval 420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97" name="Oval 421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98" name="Group 422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599" name="Oval 423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0" name="Oval 424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1" name="Oval 425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2" name="Oval 426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3" name="Oval 427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4" name="Oval 428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5" name="Oval 429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06" name="Group 430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607" name="Oval 431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8" name="Oval 432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09" name="Oval 433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0" name="Oval 434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1" name="Oval 435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2" name="Oval 436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3" name="Oval 437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14" name="Group 438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615" name="Oval 439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6" name="Oval 440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7" name="Oval 441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8" name="Oval 442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19" name="Oval 443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20" name="Oval 444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21" name="Oval 445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622" name="Group 446"/>
          <p:cNvGrpSpPr>
            <a:grpSpLocks/>
          </p:cNvGrpSpPr>
          <p:nvPr/>
        </p:nvGrpSpPr>
        <p:grpSpPr bwMode="auto">
          <a:xfrm>
            <a:off x="2743200" y="5811838"/>
            <a:ext cx="457200" cy="457200"/>
            <a:chOff x="598" y="1882"/>
            <a:chExt cx="288" cy="288"/>
          </a:xfrm>
        </p:grpSpPr>
        <p:sp>
          <p:nvSpPr>
            <p:cNvPr id="306623" name="Oval 447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624" name="Group 448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625" name="Group 449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626" name="Oval 450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27" name="Oval 451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28" name="Oval 452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29" name="Oval 453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0" name="Oval 454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1" name="Oval 455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2" name="Oval 456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33" name="Group 457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634" name="Oval 45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5" name="Oval 45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6" name="Oval 46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7" name="Oval 46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8" name="Oval 46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39" name="Oval 46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0" name="Oval 46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41" name="Group 465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642" name="Oval 466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3" name="Oval 467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4" name="Oval 468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5" name="Oval 469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6" name="Oval 470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7" name="Oval 471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48" name="Oval 472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49" name="Group 473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650" name="Oval 474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1" name="Oval 475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2" name="Oval 476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3" name="Oval 477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4" name="Oval 478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5" name="Oval 479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56" name="Oval 480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657" name="Group 481"/>
          <p:cNvGrpSpPr>
            <a:grpSpLocks/>
          </p:cNvGrpSpPr>
          <p:nvPr/>
        </p:nvGrpSpPr>
        <p:grpSpPr bwMode="auto">
          <a:xfrm>
            <a:off x="2022475" y="1743075"/>
            <a:ext cx="457200" cy="457200"/>
            <a:chOff x="598" y="1882"/>
            <a:chExt cx="288" cy="288"/>
          </a:xfrm>
        </p:grpSpPr>
        <p:sp>
          <p:nvSpPr>
            <p:cNvPr id="306658" name="Oval 482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659" name="Group 483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660" name="Group 484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661" name="Oval 485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2" name="Oval 486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3" name="Oval 487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4" name="Oval 488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5" name="Oval 489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6" name="Oval 490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67" name="Oval 491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68" name="Group 492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669" name="Oval 493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0" name="Oval 494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1" name="Oval 495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2" name="Oval 496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3" name="Oval 497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4" name="Oval 498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5" name="Oval 499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76" name="Group 500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677" name="Oval 501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8" name="Oval 502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79" name="Oval 503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0" name="Oval 504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1" name="Oval 505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2" name="Oval 506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3" name="Oval 507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684" name="Group 508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685" name="Oval 509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6" name="Oval 510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7" name="Oval 511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8" name="Oval 512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89" name="Oval 513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90" name="Oval 514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91" name="Oval 515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6692" name="Group 516"/>
          <p:cNvGrpSpPr>
            <a:grpSpLocks/>
          </p:cNvGrpSpPr>
          <p:nvPr/>
        </p:nvGrpSpPr>
        <p:grpSpPr bwMode="auto">
          <a:xfrm>
            <a:off x="5100638" y="5521325"/>
            <a:ext cx="457200" cy="457200"/>
            <a:chOff x="598" y="1882"/>
            <a:chExt cx="288" cy="288"/>
          </a:xfrm>
        </p:grpSpPr>
        <p:sp>
          <p:nvSpPr>
            <p:cNvPr id="306693" name="Oval 517"/>
            <p:cNvSpPr>
              <a:spLocks noChangeArrowheads="1"/>
            </p:cNvSpPr>
            <p:nvPr/>
          </p:nvSpPr>
          <p:spPr bwMode="auto">
            <a:xfrm>
              <a:off x="598" y="188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694" name="Group 518"/>
            <p:cNvGrpSpPr>
              <a:grpSpLocks/>
            </p:cNvGrpSpPr>
            <p:nvPr/>
          </p:nvGrpSpPr>
          <p:grpSpPr bwMode="auto">
            <a:xfrm>
              <a:off x="683" y="1972"/>
              <a:ext cx="118" cy="108"/>
              <a:chOff x="410" y="2156"/>
              <a:chExt cx="118" cy="108"/>
            </a:xfrm>
          </p:grpSpPr>
          <p:grpSp>
            <p:nvGrpSpPr>
              <p:cNvPr id="306695" name="Group 519"/>
              <p:cNvGrpSpPr>
                <a:grpSpLocks/>
              </p:cNvGrpSpPr>
              <p:nvPr/>
            </p:nvGrpSpPr>
            <p:grpSpPr bwMode="auto">
              <a:xfrm>
                <a:off x="432" y="2182"/>
                <a:ext cx="72" cy="74"/>
                <a:chOff x="432" y="1728"/>
                <a:chExt cx="528" cy="528"/>
              </a:xfrm>
            </p:grpSpPr>
            <p:sp>
              <p:nvSpPr>
                <p:cNvPr id="306696" name="Oval 520"/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528" cy="528"/>
                </a:xfrm>
                <a:prstGeom prst="ellipse">
                  <a:avLst/>
                </a:prstGeom>
                <a:solidFill>
                  <a:srgbClr val="14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97" name="Oval 521"/>
                <p:cNvSpPr>
                  <a:spLocks noChangeArrowheads="1"/>
                </p:cNvSpPr>
                <p:nvPr/>
              </p:nvSpPr>
              <p:spPr bwMode="auto">
                <a:xfrm>
                  <a:off x="458" y="1738"/>
                  <a:ext cx="444" cy="441"/>
                </a:xfrm>
                <a:prstGeom prst="ellipse">
                  <a:avLst/>
                </a:prstGeom>
                <a:solidFill>
                  <a:srgbClr val="2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98" name="Oval 522"/>
                <p:cNvSpPr>
                  <a:spLocks noChangeArrowheads="1"/>
                </p:cNvSpPr>
                <p:nvPr/>
              </p:nvSpPr>
              <p:spPr bwMode="auto">
                <a:xfrm>
                  <a:off x="480" y="1754"/>
                  <a:ext cx="374" cy="369"/>
                </a:xfrm>
                <a:prstGeom prst="ellipse">
                  <a:avLst/>
                </a:prstGeom>
                <a:solidFill>
                  <a:srgbClr val="2C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99" name="Oval 523"/>
                <p:cNvSpPr>
                  <a:spLocks noChangeArrowheads="1"/>
                </p:cNvSpPr>
                <p:nvPr/>
              </p:nvSpPr>
              <p:spPr bwMode="auto">
                <a:xfrm>
                  <a:off x="506" y="1769"/>
                  <a:ext cx="285" cy="287"/>
                </a:xfrm>
                <a:prstGeom prst="ellipse">
                  <a:avLst/>
                </a:prstGeom>
                <a:solidFill>
                  <a:srgbClr val="3AB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0" name="Oval 524"/>
                <p:cNvSpPr>
                  <a:spLocks noChangeArrowheads="1"/>
                </p:cNvSpPr>
                <p:nvPr/>
              </p:nvSpPr>
              <p:spPr bwMode="auto">
                <a:xfrm>
                  <a:off x="522" y="1779"/>
                  <a:ext cx="232" cy="236"/>
                </a:xfrm>
                <a:prstGeom prst="ellipse">
                  <a:avLst/>
                </a:prstGeom>
                <a:solidFill>
                  <a:srgbClr val="44D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1" name="Oval 525"/>
                <p:cNvSpPr>
                  <a:spLocks noChangeArrowheads="1"/>
                </p:cNvSpPr>
                <p:nvPr/>
              </p:nvSpPr>
              <p:spPr bwMode="auto">
                <a:xfrm>
                  <a:off x="548" y="1795"/>
                  <a:ext cx="180" cy="174"/>
                </a:xfrm>
                <a:prstGeom prst="ellipse">
                  <a:avLst/>
                </a:prstGeom>
                <a:solidFill>
                  <a:srgbClr val="51FF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2" name="Oval 526"/>
                <p:cNvSpPr>
                  <a:spLocks noChangeArrowheads="1"/>
                </p:cNvSpPr>
                <p:nvPr/>
              </p:nvSpPr>
              <p:spPr bwMode="auto">
                <a:xfrm>
                  <a:off x="559" y="1805"/>
                  <a:ext cx="142" cy="133"/>
                </a:xfrm>
                <a:prstGeom prst="ellipse">
                  <a:avLst/>
                </a:prstGeom>
                <a:solidFill>
                  <a:srgbClr val="97F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703" name="Group 527"/>
              <p:cNvGrpSpPr>
                <a:grpSpLocks/>
              </p:cNvGrpSpPr>
              <p:nvPr/>
            </p:nvGrpSpPr>
            <p:grpSpPr bwMode="auto">
              <a:xfrm>
                <a:off x="410" y="2216"/>
                <a:ext cx="48" cy="48"/>
                <a:chOff x="480" y="2592"/>
                <a:chExt cx="528" cy="528"/>
              </a:xfrm>
            </p:grpSpPr>
            <p:sp>
              <p:nvSpPr>
                <p:cNvPr id="306704" name="Oval 528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5" name="Oval 529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6" name="Oval 530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7" name="Oval 531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8" name="Oval 532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09" name="Oval 533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0" name="Oval 534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711" name="Group 535"/>
              <p:cNvGrpSpPr>
                <a:grpSpLocks/>
              </p:cNvGrpSpPr>
              <p:nvPr/>
            </p:nvGrpSpPr>
            <p:grpSpPr bwMode="auto">
              <a:xfrm>
                <a:off x="480" y="2216"/>
                <a:ext cx="48" cy="48"/>
                <a:chOff x="480" y="2592"/>
                <a:chExt cx="528" cy="528"/>
              </a:xfrm>
            </p:grpSpPr>
            <p:sp>
              <p:nvSpPr>
                <p:cNvPr id="306712" name="Oval 536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3" name="Oval 537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4" name="Oval 538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5" name="Oval 539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6" name="Oval 540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7" name="Oval 541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18" name="Oval 542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719" name="Group 543"/>
              <p:cNvGrpSpPr>
                <a:grpSpLocks/>
              </p:cNvGrpSpPr>
              <p:nvPr/>
            </p:nvGrpSpPr>
            <p:grpSpPr bwMode="auto">
              <a:xfrm>
                <a:off x="440" y="2156"/>
                <a:ext cx="48" cy="48"/>
                <a:chOff x="480" y="2592"/>
                <a:chExt cx="528" cy="528"/>
              </a:xfrm>
            </p:grpSpPr>
            <p:sp>
              <p:nvSpPr>
                <p:cNvPr id="306720" name="Oval 544"/>
                <p:cNvSpPr>
                  <a:spLocks noChangeArrowheads="1"/>
                </p:cNvSpPr>
                <p:nvPr/>
              </p:nvSpPr>
              <p:spPr bwMode="auto">
                <a:xfrm>
                  <a:off x="480" y="2592"/>
                  <a:ext cx="528" cy="5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1" name="Oval 545"/>
                <p:cNvSpPr>
                  <a:spLocks noChangeArrowheads="1"/>
                </p:cNvSpPr>
                <p:nvPr/>
              </p:nvSpPr>
              <p:spPr bwMode="auto">
                <a:xfrm>
                  <a:off x="506" y="2602"/>
                  <a:ext cx="444" cy="441"/>
                </a:xfrm>
                <a:prstGeom prst="ellipse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2" name="Oval 546"/>
                <p:cNvSpPr>
                  <a:spLocks noChangeArrowheads="1"/>
                </p:cNvSpPr>
                <p:nvPr/>
              </p:nvSpPr>
              <p:spPr bwMode="auto">
                <a:xfrm>
                  <a:off x="528" y="2618"/>
                  <a:ext cx="374" cy="369"/>
                </a:xfrm>
                <a:prstGeom prst="ellipse">
                  <a:avLst/>
                </a:pr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3" name="Oval 547"/>
                <p:cNvSpPr>
                  <a:spLocks noChangeArrowheads="1"/>
                </p:cNvSpPr>
                <p:nvPr/>
              </p:nvSpPr>
              <p:spPr bwMode="auto">
                <a:xfrm>
                  <a:off x="554" y="2633"/>
                  <a:ext cx="285" cy="287"/>
                </a:xfrm>
                <a:prstGeom prst="ellipse">
                  <a:avLst/>
                </a:pr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4" name="Oval 548"/>
                <p:cNvSpPr>
                  <a:spLocks noChangeArrowheads="1"/>
                </p:cNvSpPr>
                <p:nvPr/>
              </p:nvSpPr>
              <p:spPr bwMode="auto">
                <a:xfrm>
                  <a:off x="570" y="2643"/>
                  <a:ext cx="232" cy="236"/>
                </a:xfrm>
                <a:prstGeom prst="ellipse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5" name="Oval 549"/>
                <p:cNvSpPr>
                  <a:spLocks noChangeArrowheads="1"/>
                </p:cNvSpPr>
                <p:nvPr/>
              </p:nvSpPr>
              <p:spPr bwMode="auto">
                <a:xfrm>
                  <a:off x="596" y="2659"/>
                  <a:ext cx="180" cy="174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26" name="Oval 550"/>
                <p:cNvSpPr>
                  <a:spLocks noChangeArrowheads="1"/>
                </p:cNvSpPr>
                <p:nvPr/>
              </p:nvSpPr>
              <p:spPr bwMode="auto">
                <a:xfrm>
                  <a:off x="607" y="2669"/>
                  <a:ext cx="142" cy="1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6727" name="Text Box 551"/>
          <p:cNvSpPr txBox="1">
            <a:spLocks noChangeArrowheads="1"/>
          </p:cNvSpPr>
          <p:nvPr/>
        </p:nvSpPr>
        <p:spPr bwMode="auto">
          <a:xfrm>
            <a:off x="-14108" y="6576868"/>
            <a:ext cx="2950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x-none" sz="1200"/>
              <a:t>Mehlich, 1985; Warnke and Brown, 1998</a:t>
            </a:r>
          </a:p>
        </p:txBody>
      </p:sp>
      <p:grpSp>
        <p:nvGrpSpPr>
          <p:cNvPr id="552" name="Group 25"/>
          <p:cNvGrpSpPr>
            <a:grpSpLocks/>
          </p:cNvGrpSpPr>
          <p:nvPr/>
        </p:nvGrpSpPr>
        <p:grpSpPr bwMode="auto">
          <a:xfrm>
            <a:off x="3014807" y="3468687"/>
            <a:ext cx="158750" cy="163513"/>
            <a:chOff x="1395" y="2175"/>
            <a:chExt cx="100" cy="103"/>
          </a:xfrm>
        </p:grpSpPr>
        <p:sp>
          <p:nvSpPr>
            <p:cNvPr id="553" name="Oval 26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Oval 27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Oval 28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Oval 29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Oval 30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Oval 31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Oval 32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0" name="Group 25"/>
          <p:cNvGrpSpPr>
            <a:grpSpLocks/>
          </p:cNvGrpSpPr>
          <p:nvPr/>
        </p:nvGrpSpPr>
        <p:grpSpPr bwMode="auto">
          <a:xfrm>
            <a:off x="3606945" y="3466043"/>
            <a:ext cx="158750" cy="163513"/>
            <a:chOff x="1395" y="2175"/>
            <a:chExt cx="100" cy="103"/>
          </a:xfrm>
        </p:grpSpPr>
        <p:sp>
          <p:nvSpPr>
            <p:cNvPr id="561" name="Oval 26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Oval 27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Oval 28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Oval 29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Oval 30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Oval 31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Oval 32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8" name="Group 25"/>
          <p:cNvGrpSpPr>
            <a:grpSpLocks/>
          </p:cNvGrpSpPr>
          <p:nvPr/>
        </p:nvGrpSpPr>
        <p:grpSpPr bwMode="auto">
          <a:xfrm>
            <a:off x="1431925" y="4262107"/>
            <a:ext cx="158750" cy="163513"/>
            <a:chOff x="1395" y="2175"/>
            <a:chExt cx="100" cy="103"/>
          </a:xfrm>
        </p:grpSpPr>
        <p:sp>
          <p:nvSpPr>
            <p:cNvPr id="569" name="Oval 26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Oval 27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Oval 28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Oval 29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Oval 30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Oval 31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Oval 32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6" name="Group 25"/>
          <p:cNvGrpSpPr>
            <a:grpSpLocks/>
          </p:cNvGrpSpPr>
          <p:nvPr/>
        </p:nvGrpSpPr>
        <p:grpSpPr bwMode="auto">
          <a:xfrm>
            <a:off x="1965325" y="4261909"/>
            <a:ext cx="158750" cy="163513"/>
            <a:chOff x="1395" y="2175"/>
            <a:chExt cx="100" cy="103"/>
          </a:xfrm>
        </p:grpSpPr>
        <p:sp>
          <p:nvSpPr>
            <p:cNvPr id="577" name="Oval 26"/>
            <p:cNvSpPr>
              <a:spLocks noChangeArrowheads="1"/>
            </p:cNvSpPr>
            <p:nvPr/>
          </p:nvSpPr>
          <p:spPr bwMode="auto">
            <a:xfrm>
              <a:off x="1395" y="2175"/>
              <a:ext cx="100" cy="103"/>
            </a:xfrm>
            <a:prstGeom prst="ellipse">
              <a:avLst/>
            </a:prstGeom>
            <a:solidFill>
              <a:srgbClr val="6B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Oval 27"/>
            <p:cNvSpPr>
              <a:spLocks noChangeArrowheads="1"/>
            </p:cNvSpPr>
            <p:nvPr/>
          </p:nvSpPr>
          <p:spPr bwMode="auto">
            <a:xfrm>
              <a:off x="1400" y="2177"/>
              <a:ext cx="84" cy="86"/>
            </a:xfrm>
            <a:prstGeom prst="ellipse">
              <a:avLst/>
            </a:prstGeom>
            <a:solidFill>
              <a:srgbClr val="8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Oval 28"/>
            <p:cNvSpPr>
              <a:spLocks noChangeArrowheads="1"/>
            </p:cNvSpPr>
            <p:nvPr/>
          </p:nvSpPr>
          <p:spPr bwMode="auto">
            <a:xfrm>
              <a:off x="1404" y="2180"/>
              <a:ext cx="71" cy="72"/>
            </a:xfrm>
            <a:prstGeom prst="ellipse">
              <a:avLst/>
            </a:prstGeom>
            <a:solidFill>
              <a:srgbClr val="9E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Oval 29"/>
            <p:cNvSpPr>
              <a:spLocks noChangeArrowheads="1"/>
            </p:cNvSpPr>
            <p:nvPr/>
          </p:nvSpPr>
          <p:spPr bwMode="auto">
            <a:xfrm>
              <a:off x="1409" y="2183"/>
              <a:ext cx="54" cy="56"/>
            </a:xfrm>
            <a:prstGeom prst="ellipse">
              <a:avLst/>
            </a:prstGeom>
            <a:solidFill>
              <a:srgbClr val="BD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Oval 30"/>
            <p:cNvSpPr>
              <a:spLocks noChangeArrowheads="1"/>
            </p:cNvSpPr>
            <p:nvPr/>
          </p:nvSpPr>
          <p:spPr bwMode="auto">
            <a:xfrm>
              <a:off x="1412" y="2185"/>
              <a:ext cx="44" cy="46"/>
            </a:xfrm>
            <a:prstGeom prst="ellipse">
              <a:avLst/>
            </a:prstGeom>
            <a:solidFill>
              <a:srgbClr val="D1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Oval 31"/>
            <p:cNvSpPr>
              <a:spLocks noChangeArrowheads="1"/>
            </p:cNvSpPr>
            <p:nvPr/>
          </p:nvSpPr>
          <p:spPr bwMode="auto">
            <a:xfrm>
              <a:off x="1417" y="2188"/>
              <a:ext cx="34" cy="34"/>
            </a:xfrm>
            <a:prstGeom prst="ellipse">
              <a:avLst/>
            </a:prstGeom>
            <a:solidFill>
              <a:srgbClr val="E3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Oval 32"/>
            <p:cNvSpPr>
              <a:spLocks noChangeArrowheads="1"/>
            </p:cNvSpPr>
            <p:nvPr/>
          </p:nvSpPr>
          <p:spPr bwMode="auto">
            <a:xfrm>
              <a:off x="1419" y="2190"/>
              <a:ext cx="27" cy="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3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7587 0.065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6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3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7.40741E-7 L -0.00087 -0.10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6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 L 0.02587 0.094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6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469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3541 0.099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6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97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3.7037E-6 L 0.00764 -0.08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6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5764 0.08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6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428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3.7037E-7 L 0.08351 -0.138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6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915 0.0064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32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3.7037E-7 L 0.10781 -0.064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6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96296E-6 L -0.02795 -0.1113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6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57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3.7037E-7 L -0.07118 -0.1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6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53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7.40741E-7 L -0.01233 0.087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6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16 L 0.0915 -0.046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6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238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69 0.00162 L 0.03785 0.077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There Are Conditions where Soil </a:t>
            </a:r>
            <a:r>
              <a:rPr lang="en-US" sz="2800" dirty="0"/>
              <a:t>Tests </a:t>
            </a:r>
            <a:r>
              <a:rPr lang="en-US" sz="2800" u="sng" dirty="0"/>
              <a:t>Can</a:t>
            </a:r>
            <a:r>
              <a:rPr lang="en-US" sz="2800" dirty="0"/>
              <a:t> </a:t>
            </a:r>
            <a:r>
              <a:rPr lang="en-US" sz="2800" dirty="0" smtClean="0"/>
              <a:t>Quantify </a:t>
            </a:r>
            <a:r>
              <a:rPr lang="en-US" sz="2800" dirty="0"/>
              <a:t>Most of the </a:t>
            </a:r>
            <a:r>
              <a:rPr lang="en-US" sz="2800" dirty="0" smtClean="0"/>
              <a:t>K Plants </a:t>
            </a:r>
            <a:r>
              <a:rPr lang="en-US" sz="2800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200650" cy="4709161"/>
          </a:xfrm>
        </p:spPr>
        <p:txBody>
          <a:bodyPr>
            <a:normAutofit/>
          </a:bodyPr>
          <a:lstStyle/>
          <a:p>
            <a:r>
              <a:rPr lang="en-US" dirty="0" smtClean="0"/>
              <a:t>Study located in north Florida</a:t>
            </a:r>
          </a:p>
          <a:p>
            <a:r>
              <a:rPr lang="en-US" dirty="0" smtClean="0"/>
              <a:t>Corn grown under pivot irrigation</a:t>
            </a:r>
          </a:p>
          <a:p>
            <a:r>
              <a:rPr lang="en-US" dirty="0" smtClean="0"/>
              <a:t>Orangeburg loamy fine sand</a:t>
            </a:r>
            <a:br>
              <a:rPr lang="en-US" dirty="0" smtClean="0"/>
            </a:br>
            <a:r>
              <a:rPr lang="en-US" dirty="0" smtClean="0"/>
              <a:t>(Fine-loamy, </a:t>
            </a:r>
            <a:r>
              <a:rPr lang="en-US" dirty="0" err="1" smtClean="0"/>
              <a:t>kaolinitic</a:t>
            </a:r>
            <a:r>
              <a:rPr lang="en-US" dirty="0" smtClean="0"/>
              <a:t>, thermic </a:t>
            </a:r>
            <a:r>
              <a:rPr lang="en-US" dirty="0" err="1" smtClean="0"/>
              <a:t>Typic</a:t>
            </a:r>
            <a:r>
              <a:rPr lang="en-US" dirty="0" smtClean="0"/>
              <a:t> </a:t>
            </a:r>
            <a:r>
              <a:rPr lang="en-US" dirty="0" err="1" smtClean="0"/>
              <a:t>Kandiudult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Ultisol</a:t>
            </a:r>
            <a:r>
              <a:rPr lang="en-US" dirty="0" smtClean="0"/>
              <a:t>: low supply of basic cations</a:t>
            </a:r>
          </a:p>
          <a:p>
            <a:pPr lvl="1"/>
            <a:r>
              <a:rPr lang="en-US" dirty="0" err="1" smtClean="0"/>
              <a:t>Kandic</a:t>
            </a:r>
            <a:r>
              <a:rPr lang="en-US" dirty="0" smtClean="0"/>
              <a:t> horizon: low activity clay from 7 to 72 inches, composed mainly of 1:1 layer silicate clays with a lower CEC</a:t>
            </a:r>
          </a:p>
          <a:p>
            <a:pPr lvl="1"/>
            <a:r>
              <a:rPr lang="en-US" dirty="0" err="1" smtClean="0"/>
              <a:t>Kaolinitic</a:t>
            </a:r>
            <a:r>
              <a:rPr lang="en-US" dirty="0" smtClean="0"/>
              <a:t>: more than 50% kaolinite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0" y="1600199"/>
            <a:ext cx="2905479" cy="4508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6507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Obreza</a:t>
            </a:r>
            <a:r>
              <a:rPr lang="en-US" sz="1200" dirty="0" smtClean="0"/>
              <a:t>, T.A. and F.M. Rhoads. 1988. Soil Science Society of America Journal 52:701-706;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https://</a:t>
            </a:r>
            <a:r>
              <a:rPr lang="en-US" sz="1200" dirty="0" err="1"/>
              <a:t>www.nrcs.usda.gov</a:t>
            </a:r>
            <a:r>
              <a:rPr lang="en-US" sz="1200" dirty="0"/>
              <a:t>/</a:t>
            </a:r>
            <a:r>
              <a:rPr lang="en-US" sz="1200" dirty="0" err="1"/>
              <a:t>wps</a:t>
            </a:r>
            <a:r>
              <a:rPr lang="en-US" sz="1200" dirty="0"/>
              <a:t>/portal/</a:t>
            </a:r>
            <a:r>
              <a:rPr lang="en-US" sz="1200" dirty="0" err="1"/>
              <a:t>nrcs</a:t>
            </a:r>
            <a:r>
              <a:rPr lang="en-US" sz="1200" dirty="0"/>
              <a:t>/detail/soils/survey/office/ssr7/profile/?</a:t>
            </a:r>
            <a:r>
              <a:rPr lang="en-US" sz="1200" dirty="0" err="1"/>
              <a:t>cid</a:t>
            </a:r>
            <a:r>
              <a:rPr lang="en-US" sz="1200" dirty="0"/>
              <a:t>=nrcs142p2_048004</a:t>
            </a:r>
          </a:p>
        </p:txBody>
      </p:sp>
    </p:spTree>
    <p:extLst>
      <p:ext uri="{BB962C8B-B14F-4D97-AF65-F5344CB8AC3E}">
        <p14:creationId xmlns:p14="http://schemas.microsoft.com/office/powerpoint/2010/main" val="18372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1417638"/>
            <a:ext cx="7404100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There Are Conditions where Soil Tests </a:t>
            </a:r>
            <a:r>
              <a:rPr lang="en-US" sz="2800" u="sng" dirty="0"/>
              <a:t>Can</a:t>
            </a:r>
            <a:r>
              <a:rPr lang="en-US" sz="2800" dirty="0"/>
              <a:t> Quantify Most of the K Plants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115" y="1581080"/>
            <a:ext cx="4277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uptake = 91.2*ln(soil test K) </a:t>
            </a:r>
            <a:r>
              <a:rPr lang="mr-IN" dirty="0" smtClean="0"/>
              <a:t>–</a:t>
            </a:r>
            <a:r>
              <a:rPr lang="en-US" dirty="0" smtClean="0"/>
              <a:t> 306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0.62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5067"/>
            <a:ext cx="6320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Obreza</a:t>
            </a:r>
            <a:r>
              <a:rPr lang="en-US" sz="1200" dirty="0" smtClean="0"/>
              <a:t>, T.A. and F.M. Rhoads. 1988. Soil Science Society of America Journal 52:701-706.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770115" y="173496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pic>
        <p:nvPicPr>
          <p:cNvPr id="5" name="Picture 4" descr="Screen Shot 2013-11-06 at 10.5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484" y="5906524"/>
            <a:ext cx="1925514" cy="5245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of a </a:t>
            </a:r>
            <a:r>
              <a:rPr lang="en-US" sz="2800" dirty="0" smtClean="0"/>
              <a:t>Location </a:t>
            </a:r>
            <a:r>
              <a:rPr lang="en-US" sz="2800" dirty="0"/>
              <a:t>W</a:t>
            </a:r>
            <a:r>
              <a:rPr lang="en-US" sz="2800" dirty="0" smtClean="0"/>
              <a:t>here </a:t>
            </a:r>
            <a:r>
              <a:rPr lang="en-US" sz="2800" dirty="0"/>
              <a:t>L</a:t>
            </a:r>
            <a:r>
              <a:rPr lang="en-US" sz="2800" dirty="0" smtClean="0"/>
              <a:t>ower </a:t>
            </a:r>
            <a:r>
              <a:rPr lang="en-US" sz="2800" dirty="0"/>
              <a:t>S</a:t>
            </a:r>
            <a:r>
              <a:rPr lang="en-US" sz="2800" dirty="0" smtClean="0"/>
              <a:t>oil </a:t>
            </a:r>
            <a:r>
              <a:rPr lang="en-US" sz="2800" dirty="0"/>
              <a:t>T</a:t>
            </a:r>
            <a:r>
              <a:rPr lang="en-US" sz="2800" dirty="0" smtClean="0"/>
              <a:t>ests </a:t>
            </a:r>
            <a:r>
              <a:rPr lang="en-US" sz="2800" u="sng" dirty="0"/>
              <a:t>A</a:t>
            </a:r>
            <a:r>
              <a:rPr lang="en-US" sz="2800" u="sng" dirty="0" smtClean="0"/>
              <a:t>re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ssociated </a:t>
            </a:r>
            <a:r>
              <a:rPr lang="en-US" sz="2800" dirty="0"/>
              <a:t>with </a:t>
            </a:r>
            <a:r>
              <a:rPr lang="en-US" sz="2800" dirty="0" smtClean="0"/>
              <a:t>Lower </a:t>
            </a:r>
            <a:r>
              <a:rPr lang="en-US" sz="2800" dirty="0"/>
              <a:t>Y</a:t>
            </a:r>
            <a:r>
              <a:rPr lang="en-US" sz="2800" dirty="0" smtClean="0"/>
              <a:t>ields</a:t>
            </a:r>
            <a:endParaRPr lang="en-US" sz="2800" dirty="0"/>
          </a:p>
        </p:txBody>
      </p:sp>
      <p:pic>
        <p:nvPicPr>
          <p:cNvPr id="10" name="Picture 9" descr="Screen Shot 2013-11-06 at 10.57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6" y="1835925"/>
            <a:ext cx="470611" cy="3340567"/>
          </a:xfrm>
          <a:prstGeom prst="rect">
            <a:avLst/>
          </a:prstGeom>
        </p:spPr>
      </p:pic>
      <p:pic>
        <p:nvPicPr>
          <p:cNvPr id="2" name="Picture 1" descr="Screen Shot 2013-11-06 at 10.58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85" y="1355879"/>
            <a:ext cx="6279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6 at 11.4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31" y="1387341"/>
            <a:ext cx="631371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pic>
        <p:nvPicPr>
          <p:cNvPr id="5" name="Picture 4" descr="Screen Shot 2013-11-06 at 10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484" y="5906524"/>
            <a:ext cx="1925514" cy="5245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of a </a:t>
            </a:r>
            <a:r>
              <a:rPr lang="en-US" sz="2800" dirty="0"/>
              <a:t>L</a:t>
            </a:r>
            <a:r>
              <a:rPr lang="en-US" sz="2800" dirty="0" smtClean="0"/>
              <a:t>ocation Where </a:t>
            </a:r>
            <a:r>
              <a:rPr lang="en-US" sz="2800" dirty="0"/>
              <a:t>L</a:t>
            </a:r>
            <a:r>
              <a:rPr lang="en-US" sz="2800" dirty="0" smtClean="0"/>
              <a:t>ower </a:t>
            </a:r>
            <a:r>
              <a:rPr lang="en-US" sz="2800" dirty="0"/>
              <a:t>S</a:t>
            </a:r>
            <a:r>
              <a:rPr lang="en-US" sz="2800" dirty="0" smtClean="0"/>
              <a:t>oil </a:t>
            </a:r>
            <a:r>
              <a:rPr lang="en-US" sz="2800" dirty="0"/>
              <a:t>T</a:t>
            </a:r>
            <a:r>
              <a:rPr lang="en-US" sz="2800" dirty="0" smtClean="0"/>
              <a:t>ests </a:t>
            </a:r>
            <a:r>
              <a:rPr lang="en-US" sz="2800" u="sng" dirty="0"/>
              <a:t>A</a:t>
            </a:r>
            <a:r>
              <a:rPr lang="en-US" sz="2800" u="sng" dirty="0" smtClean="0"/>
              <a:t>re </a:t>
            </a:r>
            <a:r>
              <a:rPr lang="en-US" sz="2800" u="sng" dirty="0"/>
              <a:t>N</a:t>
            </a:r>
            <a:r>
              <a:rPr lang="en-US" sz="2800" u="sng" dirty="0" smtClean="0"/>
              <a:t>ot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ssociated </a:t>
            </a:r>
            <a:r>
              <a:rPr lang="en-US" sz="2800" dirty="0"/>
              <a:t>W</a:t>
            </a:r>
            <a:r>
              <a:rPr lang="en-US" sz="2800" dirty="0" smtClean="0"/>
              <a:t>ith </a:t>
            </a:r>
            <a:r>
              <a:rPr lang="en-US" sz="2800" dirty="0"/>
              <a:t>L</a:t>
            </a:r>
            <a:r>
              <a:rPr lang="en-US" sz="2800" dirty="0" smtClean="0"/>
              <a:t>ower </a:t>
            </a:r>
            <a:r>
              <a:rPr lang="en-US" sz="2800" dirty="0"/>
              <a:t>Y</a:t>
            </a:r>
            <a:r>
              <a:rPr lang="en-US" sz="2800" dirty="0" smtClean="0"/>
              <a:t>ields</a:t>
            </a:r>
            <a:endParaRPr lang="en-US" sz="2800" dirty="0"/>
          </a:p>
        </p:txBody>
      </p:sp>
      <p:pic>
        <p:nvPicPr>
          <p:cNvPr id="9" name="Picture 8" descr="Screen Shot 2013-11-06 at 10.58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37" y="4110890"/>
            <a:ext cx="2493190" cy="1073539"/>
          </a:xfrm>
          <a:prstGeom prst="rect">
            <a:avLst/>
          </a:prstGeom>
        </p:spPr>
      </p:pic>
      <p:pic>
        <p:nvPicPr>
          <p:cNvPr id="10" name="Picture 9" descr="Screen Shot 2013-11-06 at 10.57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6" y="1835925"/>
            <a:ext cx="470611" cy="3340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5196" y="1622154"/>
            <a:ext cx="14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Tracy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05019"/>
            <a:ext cx="5657850" cy="114300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 dirty="0"/>
              <a:t>How </a:t>
            </a:r>
            <a:r>
              <a:rPr lang="en-US" dirty="0" smtClean="0"/>
              <a:t>Plants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K T</a:t>
            </a:r>
            <a:r>
              <a:rPr lang="en-US" dirty="0" smtClean="0"/>
              <a:t>han Is </a:t>
            </a:r>
            <a:r>
              <a:rPr lang="en-US" dirty="0"/>
              <a:t>in a </a:t>
            </a:r>
            <a:r>
              <a:rPr lang="en-US" dirty="0" smtClean="0"/>
              <a:t>Soil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79" y="1417638"/>
            <a:ext cx="6003119" cy="5163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Visualization of Rhizosphere Volume Using Radioactive </a:t>
            </a:r>
            <a:r>
              <a:rPr lang="en-US" sz="2800" baseline="30000" dirty="0" smtClean="0"/>
              <a:t>86</a:t>
            </a:r>
            <a:r>
              <a:rPr lang="en-US" sz="2800" dirty="0" smtClean="0"/>
              <a:t>Rb and X-Ray Film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4474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Walker, J.M. and S.A. Barber. 1962. Plant and Soil 17:243-259.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37288" y="544366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Photograph of roots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141" y="5443663"/>
            <a:ext cx="2810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Autoradiograph of </a:t>
            </a:r>
            <a:r>
              <a:rPr lang="en-US" baseline="30000" dirty="0" smtClean="0"/>
              <a:t>86</a:t>
            </a:r>
            <a:r>
              <a:rPr lang="en-US" dirty="0" smtClean="0"/>
              <a:t>Rb</a:t>
            </a:r>
            <a:br>
              <a:rPr lang="en-US" dirty="0" smtClean="0"/>
            </a:br>
            <a:r>
              <a:rPr lang="en-US" dirty="0" smtClean="0"/>
              <a:t>depletion (lighter) and</a:t>
            </a:r>
          </a:p>
          <a:p>
            <a:r>
              <a:rPr lang="en-US" dirty="0" smtClean="0"/>
              <a:t>accumulation (darker)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9163" y="1417638"/>
            <a:ext cx="2969835" cy="516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Ways Plants Access Potassium in the Rhizosphere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354" y="1758462"/>
            <a:ext cx="8581292" cy="4543864"/>
          </a:xfrm>
          <a:prstGeom prst="rect">
            <a:avLst/>
          </a:prstGeo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50000">
                <a:srgbClr val="996600">
                  <a:shade val="67500"/>
                  <a:satMod val="115000"/>
                </a:srgbClr>
              </a:gs>
              <a:gs pos="100000">
                <a:srgbClr val="9966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17225" y="1758461"/>
            <a:ext cx="5509550" cy="4457143"/>
            <a:chOff x="3896751" y="1758462"/>
            <a:chExt cx="1378634" cy="3858064"/>
          </a:xfrm>
          <a:solidFill>
            <a:srgbClr val="F2D6B2"/>
          </a:solidFill>
        </p:grpSpPr>
        <p:sp>
          <p:nvSpPr>
            <p:cNvPr id="15" name="Rectangle 14"/>
            <p:cNvSpPr/>
            <p:nvPr/>
          </p:nvSpPr>
          <p:spPr>
            <a:xfrm>
              <a:off x="3896751" y="1758462"/>
              <a:ext cx="1378634" cy="29401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96751" y="3780692"/>
              <a:ext cx="1378634" cy="18358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82317" y="5671777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Rhizosphere</a:t>
            </a:r>
            <a:endParaRPr lang="en-US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45742" y="3624522"/>
            <a:ext cx="1357702" cy="1007126"/>
            <a:chOff x="2370407" y="2407682"/>
            <a:chExt cx="1357702" cy="1007126"/>
          </a:xfrm>
        </p:grpSpPr>
        <p:sp>
          <p:nvSpPr>
            <p:cNvPr id="36" name="Freeform 35"/>
            <p:cNvSpPr/>
            <p:nvPr/>
          </p:nvSpPr>
          <p:spPr>
            <a:xfrm>
              <a:off x="2724620" y="2825495"/>
              <a:ext cx="613651" cy="177207"/>
            </a:xfrm>
            <a:custGeom>
              <a:avLst/>
              <a:gdLst>
                <a:gd name="connsiteX0" fmla="*/ 0 w 1051560"/>
                <a:gd name="connsiteY0" fmla="*/ 164592 h 173736"/>
                <a:gd name="connsiteX1" fmla="*/ 329184 w 1051560"/>
                <a:gd name="connsiteY1" fmla="*/ 0 h 173736"/>
                <a:gd name="connsiteX2" fmla="*/ 704088 w 1051560"/>
                <a:gd name="connsiteY2" fmla="*/ 173736 h 173736"/>
                <a:gd name="connsiteX3" fmla="*/ 1051560 w 1051560"/>
                <a:gd name="connsiteY3" fmla="*/ 914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173736">
                  <a:moveTo>
                    <a:pt x="0" y="164592"/>
                  </a:moveTo>
                  <a:lnTo>
                    <a:pt x="329184" y="0"/>
                  </a:lnTo>
                  <a:lnTo>
                    <a:pt x="704088" y="173736"/>
                  </a:lnTo>
                  <a:lnTo>
                    <a:pt x="1051560" y="914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1"/>
            </p:cNvCxnSpPr>
            <p:nvPr/>
          </p:nvCxnSpPr>
          <p:spPr>
            <a:xfrm flipV="1">
              <a:off x="2916719" y="2652823"/>
              <a:ext cx="1918" cy="172672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132620" y="3002375"/>
              <a:ext cx="1918" cy="172672"/>
            </a:xfrm>
            <a:prstGeom prst="line">
              <a:avLst/>
            </a:prstGeom>
            <a:ln w="285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370407" y="287263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HO</a:t>
              </a:r>
              <a:endParaRPr lang="en-US" sz="1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4139" y="2650624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OH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70556" y="3107031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O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54655" y="2407682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O</a:t>
              </a:r>
              <a:endParaRPr lang="en-US" sz="1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30772" y="4697411"/>
            <a:ext cx="169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rganic acids</a:t>
            </a:r>
            <a:br>
              <a:rPr lang="en-US" dirty="0" smtClean="0"/>
            </a:br>
            <a:r>
              <a:rPr lang="en-US" dirty="0" smtClean="0"/>
              <a:t>and other C</a:t>
            </a:r>
            <a:br>
              <a:rPr lang="en-US" dirty="0" smtClean="0"/>
            </a:br>
            <a:r>
              <a:rPr lang="en-US" dirty="0" smtClean="0"/>
              <a:t>compounds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267914" y="1909155"/>
            <a:ext cx="3138287" cy="1787669"/>
            <a:chOff x="5238004" y="2102024"/>
            <a:chExt cx="3138287" cy="178766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7974957" y="2168109"/>
              <a:ext cx="0" cy="161258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238004" y="3780692"/>
              <a:ext cx="273695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5400000">
              <a:off x="7297790" y="2811193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K concentration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238004" y="2360355"/>
              <a:ext cx="2736953" cy="1208413"/>
              <a:chOff x="5289630" y="2368163"/>
              <a:chExt cx="2685327" cy="120841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326775" y="2368164"/>
                <a:ext cx="648182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5289630" y="2368163"/>
                <a:ext cx="2037145" cy="1208413"/>
              </a:xfrm>
              <a:custGeom>
                <a:avLst/>
                <a:gdLst>
                  <a:gd name="connsiteX0" fmla="*/ 0 w 2037145"/>
                  <a:gd name="connsiteY0" fmla="*/ 1192192 h 1192192"/>
                  <a:gd name="connsiteX1" fmla="*/ 949124 w 2037145"/>
                  <a:gd name="connsiteY1" fmla="*/ 312516 h 1192192"/>
                  <a:gd name="connsiteX2" fmla="*/ 2037145 w 2037145"/>
                  <a:gd name="connsiteY2" fmla="*/ 0 h 1192192"/>
                  <a:gd name="connsiteX0" fmla="*/ 0 w 2037145"/>
                  <a:gd name="connsiteY0" fmla="*/ 1192385 h 1192385"/>
                  <a:gd name="connsiteX1" fmla="*/ 1238491 w 2037145"/>
                  <a:gd name="connsiteY1" fmla="*/ 185388 h 1192385"/>
                  <a:gd name="connsiteX2" fmla="*/ 2037145 w 2037145"/>
                  <a:gd name="connsiteY2" fmla="*/ 193 h 1192385"/>
                  <a:gd name="connsiteX0" fmla="*/ 0 w 2037145"/>
                  <a:gd name="connsiteY0" fmla="*/ 1192385 h 1192385"/>
                  <a:gd name="connsiteX1" fmla="*/ 1238491 w 2037145"/>
                  <a:gd name="connsiteY1" fmla="*/ 185388 h 1192385"/>
                  <a:gd name="connsiteX2" fmla="*/ 2037145 w 2037145"/>
                  <a:gd name="connsiteY2" fmla="*/ 193 h 119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7145" h="1192385">
                    <a:moveTo>
                      <a:pt x="0" y="1192385"/>
                    </a:moveTo>
                    <a:cubicBezTo>
                      <a:pt x="304800" y="851896"/>
                      <a:pt x="771645" y="384087"/>
                      <a:pt x="1238491" y="185388"/>
                    </a:cubicBezTo>
                    <a:cubicBezTo>
                      <a:pt x="1705337" y="-13311"/>
                      <a:pt x="2037145" y="193"/>
                      <a:pt x="2037145" y="193"/>
                    </a:cubicBezTo>
                  </a:path>
                </a:pathLst>
              </a:cu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896751" y="1758462"/>
            <a:ext cx="1378634" cy="3858064"/>
            <a:chOff x="3896751" y="1758462"/>
            <a:chExt cx="1378634" cy="3858064"/>
          </a:xfrm>
        </p:grpSpPr>
        <p:grpSp>
          <p:nvGrpSpPr>
            <p:cNvPr id="13" name="Group 12"/>
            <p:cNvGrpSpPr/>
            <p:nvPr/>
          </p:nvGrpSpPr>
          <p:grpSpPr>
            <a:xfrm>
              <a:off x="3896751" y="1758462"/>
              <a:ext cx="1378634" cy="3858064"/>
              <a:chOff x="3896751" y="1758462"/>
              <a:chExt cx="1378634" cy="385806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896751" y="3780692"/>
                <a:ext cx="1378634" cy="18358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96751" y="1758462"/>
                <a:ext cx="1378634" cy="2940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V="1">
              <a:off x="3896751" y="1758462"/>
              <a:ext cx="0" cy="29401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75385" y="1758462"/>
              <a:ext cx="0" cy="29401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31960" y="3651716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Root</a:t>
              </a:r>
              <a:endParaRPr lang="en-US" b="1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5325" y="1928041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147855" y="42436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439037" y="2348045"/>
            <a:ext cx="749351" cy="673768"/>
            <a:chOff x="8338541" y="996533"/>
            <a:chExt cx="749351" cy="673768"/>
          </a:xfrm>
        </p:grpSpPr>
        <p:sp>
          <p:nvSpPr>
            <p:cNvPr id="79" name="Oval 78"/>
            <p:cNvSpPr/>
            <p:nvPr/>
          </p:nvSpPr>
          <p:spPr>
            <a:xfrm>
              <a:off x="8631797" y="1501859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631797" y="1333417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631797" y="1164975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778425" y="1417638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778425" y="1249196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778425" y="1080754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485169" y="1410906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85169" y="1242464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485169" y="1074022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631797" y="996533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39876" y="1164975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338541" y="1333417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919450" y="1164975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919450" y="1333417"/>
              <a:ext cx="168442" cy="1684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Left-Right Arrow 98"/>
          <p:cNvSpPr/>
          <p:nvPr/>
        </p:nvSpPr>
        <p:spPr>
          <a:xfrm>
            <a:off x="3599820" y="4240305"/>
            <a:ext cx="578223" cy="403411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-Right Arrow 100"/>
          <p:cNvSpPr/>
          <p:nvPr/>
        </p:nvSpPr>
        <p:spPr>
          <a:xfrm rot="5400000">
            <a:off x="2524601" y="3191434"/>
            <a:ext cx="578223" cy="403411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505019"/>
            <a:ext cx="5757863" cy="114300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/>
              <a:t>How </a:t>
            </a:r>
            <a:r>
              <a:rPr lang="en-US" smtClean="0"/>
              <a:t>Plants </a:t>
            </a:r>
            <a:r>
              <a:rPr lang="en-US"/>
              <a:t>A</a:t>
            </a:r>
            <a:r>
              <a:rPr lang="en-US" smtClean="0"/>
              <a:t>ccess </a:t>
            </a:r>
            <a:r>
              <a:rPr lang="en-US" dirty="0"/>
              <a:t>M</a:t>
            </a:r>
            <a:r>
              <a:rPr lang="en-US" smtClean="0"/>
              <a:t>ore </a:t>
            </a:r>
            <a:r>
              <a:rPr lang="en-US"/>
              <a:t>K </a:t>
            </a:r>
            <a:r>
              <a:rPr lang="en-US" smtClean="0"/>
              <a:t>Than </a:t>
            </a:r>
            <a:r>
              <a:rPr lang="en-US" dirty="0"/>
              <a:t>I</a:t>
            </a:r>
            <a:r>
              <a:rPr lang="en-US" smtClean="0"/>
              <a:t>s </a:t>
            </a:r>
            <a:r>
              <a:rPr lang="en-US" dirty="0"/>
              <a:t>in </a:t>
            </a:r>
            <a:r>
              <a:rPr lang="en-US"/>
              <a:t>a </a:t>
            </a:r>
            <a:r>
              <a:rPr lang="en-US" smtClean="0"/>
              <a:t>Soil </a:t>
            </a:r>
            <a:r>
              <a:rPr lang="en-US" dirty="0"/>
              <a:t>T</a:t>
            </a:r>
            <a:r>
              <a:rPr lang="en-US" smtClean="0"/>
              <a:t>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53514" y="4648019"/>
            <a:ext cx="7154779" cy="95410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Create concentration </a:t>
            </a:r>
            <a:r>
              <a:rPr lang="en-US" sz="2800" dirty="0" smtClean="0"/>
              <a:t>gradients in the rhizosphere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23201"/>
            <a:ext cx="8204200" cy="525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5118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Claasen</a:t>
            </a:r>
            <a:r>
              <a:rPr lang="en-US" sz="1200" dirty="0" smtClean="0"/>
              <a:t>, N., K.M. </a:t>
            </a:r>
            <a:r>
              <a:rPr lang="en-US" sz="1200" dirty="0" err="1" smtClean="0"/>
              <a:t>Syring</a:t>
            </a:r>
            <a:r>
              <a:rPr lang="en-US" sz="1200" dirty="0" smtClean="0"/>
              <a:t>, and A. </a:t>
            </a:r>
            <a:r>
              <a:rPr lang="en-US" sz="1200" dirty="0" err="1" smtClean="0"/>
              <a:t>Jungk</a:t>
            </a:r>
            <a:r>
              <a:rPr lang="en-US" sz="1200" dirty="0" smtClean="0"/>
              <a:t>. 1986. Plant and Soil 95:209-220.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Depletion of K in the Rhizosphere</a:t>
            </a:r>
            <a:br>
              <a:rPr lang="en-US" sz="2800" dirty="0" smtClean="0"/>
            </a:br>
            <a:r>
              <a:rPr lang="en-US" sz="2400" dirty="0" smtClean="0"/>
              <a:t>(Oilseed rape after 7 days)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2276" y="1356083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Fertilized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72276" y="4600477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Unfertilized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Minerals with potassium (K) that is not detected by standard soil tests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What a standard K soil test measures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How plants access more K than is in a soil test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Create concentration gradients in the rhizosphere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Exude H</a:t>
            </a:r>
            <a:r>
              <a:rPr lang="en-US" baseline="30000" dirty="0" smtClean="0"/>
              <a:t>+</a:t>
            </a:r>
            <a:r>
              <a:rPr lang="en-US" dirty="0" smtClean="0"/>
              <a:t> and organic acids into the rhizosphere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Form symbiotic relationships with microbial communities in the rhizosphere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47639"/>
            <a:ext cx="8128000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Release of Non-Exchangeable 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70719"/>
            <a:ext cx="813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Barber, S.A. 1995. Soil nutrient bioavailability: A mechanistic approach. 2nd ed. John Wiley and Sons, New York, </a:t>
            </a:r>
            <a:r>
              <a:rPr lang="en-US" sz="1200" dirty="0" smtClean="0"/>
              <a:t>NY</a:t>
            </a:r>
            <a:r>
              <a:rPr lang="en-US" sz="1200" dirty="0"/>
              <a:t>;</a:t>
            </a:r>
            <a:endParaRPr lang="en-US" sz="1200" dirty="0" smtClean="0"/>
          </a:p>
          <a:p>
            <a:r>
              <a:rPr lang="en-US" sz="1200" dirty="0" err="1" smtClean="0"/>
              <a:t>Springob</a:t>
            </a:r>
            <a:r>
              <a:rPr lang="en-US" sz="1200" dirty="0" smtClean="0"/>
              <a:t>, G. and J. Richter. 1998. Z. </a:t>
            </a:r>
            <a:r>
              <a:rPr lang="en-US" sz="1200" dirty="0" err="1" smtClean="0"/>
              <a:t>Pflanzenernähr</a:t>
            </a:r>
            <a:r>
              <a:rPr lang="en-US" sz="1200" dirty="0" smtClean="0"/>
              <a:t>. </a:t>
            </a:r>
            <a:r>
              <a:rPr lang="en-US" sz="1200" dirty="0" err="1" smtClean="0"/>
              <a:t>Bodenk</a:t>
            </a:r>
            <a:r>
              <a:rPr lang="en-US" sz="1200" dirty="0" smtClean="0"/>
              <a:t>. 161:323-329.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57599" y="2272129"/>
            <a:ext cx="1468672" cy="2362207"/>
            <a:chOff x="3657599" y="2622169"/>
            <a:chExt cx="1468672" cy="2362207"/>
          </a:xfrm>
        </p:grpSpPr>
        <p:sp>
          <p:nvSpPr>
            <p:cNvPr id="9" name="TextBox 8"/>
            <p:cNvSpPr txBox="1"/>
            <p:nvPr/>
          </p:nvSpPr>
          <p:spPr>
            <a:xfrm>
              <a:off x="3657599" y="2622169"/>
              <a:ext cx="1468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Threshold?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4391935" y="3022279"/>
              <a:ext cx="0" cy="19620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50541" y="2309202"/>
            <a:ext cx="3236259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01600" dir="3600000" algn="ctr" rotWithShape="0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S.A. Barber (1995):</a:t>
            </a:r>
          </a:p>
          <a:p>
            <a:r>
              <a:rPr lang="en-US" dirty="0" smtClean="0"/>
              <a:t>2-5 mg K L</a:t>
            </a:r>
            <a:r>
              <a:rPr lang="en-US" baseline="30000" dirty="0" smtClean="0"/>
              <a:t>-1</a:t>
            </a:r>
            <a:r>
              <a:rPr lang="en-US" dirty="0" smtClean="0"/>
              <a:t> was the most observed soil solution K concentration range for 142 U.S. Midwestern soils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Root-Induced Mineral Transformations in the Rhizosphere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24162"/>
              </p:ext>
            </p:extLst>
          </p:nvPr>
        </p:nvGraphicFramePr>
        <p:xfrm>
          <a:off x="157163" y="1600200"/>
          <a:ext cx="8772529" cy="3037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28812"/>
                <a:gridCol w="1543050"/>
                <a:gridCol w="1114426"/>
                <a:gridCol w="1157288"/>
                <a:gridCol w="3028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Starting mineral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mineral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mica: biotite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vermiculite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Mortland</a:t>
                      </a:r>
                      <a:r>
                        <a:rPr lang="en-US" dirty="0" smtClean="0"/>
                        <a:t> et</a:t>
                      </a:r>
                      <a:r>
                        <a:rPr lang="en-US" baseline="0" dirty="0" smtClean="0"/>
                        <a:t> al., 1956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mica: </a:t>
                      </a:r>
                      <a:r>
                        <a:rPr lang="en-US" dirty="0" err="1" smtClean="0"/>
                        <a:t>phlogopite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vermiculite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ryegrass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Hinsinger</a:t>
                      </a:r>
                      <a:r>
                        <a:rPr lang="en-US" dirty="0" smtClean="0"/>
                        <a:t> et al., 1992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mica: </a:t>
                      </a:r>
                      <a:r>
                        <a:rPr lang="en-US" dirty="0" err="1" smtClean="0"/>
                        <a:t>phlogopite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vermiculite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ryegrass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Hinsinger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Jaillard</a:t>
                      </a:r>
                      <a:r>
                        <a:rPr lang="en-US" dirty="0" smtClean="0"/>
                        <a:t>, 1993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mica: </a:t>
                      </a:r>
                      <a:r>
                        <a:rPr lang="en-US" dirty="0" err="1" smtClean="0"/>
                        <a:t>phlogopite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hydroxy</a:t>
                      </a:r>
                      <a:r>
                        <a:rPr lang="en-US" dirty="0" smtClean="0"/>
                        <a:t>-interlayered vermiculite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days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Hinsinger</a:t>
                      </a:r>
                      <a:r>
                        <a:rPr lang="en-US" dirty="0" smtClean="0"/>
                        <a:t> et al., 1993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27003"/>
            <a:ext cx="544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Mortland</a:t>
            </a:r>
            <a:r>
              <a:rPr lang="en-US" sz="1200" dirty="0"/>
              <a:t>, M.M. et al. 1956. Soil Science </a:t>
            </a:r>
            <a:r>
              <a:rPr lang="en-US" sz="1200" dirty="0" smtClean="0"/>
              <a:t>82:477-481;</a:t>
            </a:r>
            <a:endParaRPr lang="en-US" sz="1200" dirty="0"/>
          </a:p>
          <a:p>
            <a:r>
              <a:rPr lang="en-US" sz="1200" dirty="0" err="1" smtClean="0"/>
              <a:t>Hinsinger</a:t>
            </a:r>
            <a:r>
              <a:rPr lang="en-US" sz="1200" dirty="0" smtClean="0"/>
              <a:t>, P. et al. 1992. Soil Science Society of America Journal 56:977-982;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Hinsinger</a:t>
            </a:r>
            <a:r>
              <a:rPr lang="en-US" sz="1200" dirty="0"/>
              <a:t>, P. and B. </a:t>
            </a:r>
            <a:r>
              <a:rPr lang="en-US" sz="1200" dirty="0" err="1"/>
              <a:t>Jaillard</a:t>
            </a:r>
            <a:r>
              <a:rPr lang="en-US" sz="1200" dirty="0"/>
              <a:t>. 1993. Journal of Soil Science 44:525-534;</a:t>
            </a:r>
            <a:br>
              <a:rPr lang="en-US" sz="1200" dirty="0"/>
            </a:br>
            <a:r>
              <a:rPr lang="en-US" sz="1200" dirty="0" err="1"/>
              <a:t>Hinsinger</a:t>
            </a:r>
            <a:r>
              <a:rPr lang="en-US" sz="1200" dirty="0" smtClean="0"/>
              <a:t>, P. et al. 1993. Journal of Soil Science 44:535-545.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3" y="4820602"/>
            <a:ext cx="824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mechanism:</a:t>
            </a:r>
            <a:br>
              <a:rPr lang="en-US" dirty="0" smtClean="0"/>
            </a:br>
            <a:r>
              <a:rPr lang="en-US" dirty="0" smtClean="0"/>
              <a:t>Mica </a:t>
            </a:r>
            <a:r>
              <a:rPr lang="mr-IN" dirty="0" smtClean="0"/>
              <a:t>–</a:t>
            </a:r>
            <a:r>
              <a:rPr lang="en-US" dirty="0" smtClean="0"/>
              <a:t> K + movement of hydrated cations in the interlayer = vermiculite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505019"/>
            <a:ext cx="5572125" cy="114300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 dirty="0"/>
              <a:t>How </a:t>
            </a:r>
            <a:r>
              <a:rPr lang="en-US" dirty="0" smtClean="0"/>
              <a:t>Plants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K </a:t>
            </a:r>
            <a:r>
              <a:rPr lang="en-US" dirty="0" smtClean="0"/>
              <a:t>Than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</a:t>
            </a:r>
            <a:r>
              <a:rPr lang="en-US" dirty="0" smtClean="0"/>
              <a:t>Soil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10652" y="4648019"/>
            <a:ext cx="7154779" cy="954107"/>
          </a:xfrm>
        </p:spPr>
        <p:txBody>
          <a:bodyPr/>
          <a:lstStyle/>
          <a:p>
            <a:pPr marL="457200" lvl="1" indent="-457200">
              <a:buClr>
                <a:srgbClr val="005500"/>
              </a:buClr>
              <a:buFont typeface="+mj-lt"/>
              <a:buAutoNum type="alphaUcPeriod" startAt="2"/>
            </a:pPr>
            <a:r>
              <a:rPr lang="en-US" sz="2800" dirty="0" smtClean="0"/>
              <a:t>Exude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organic acids into the rhizosphere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9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Pump Aids Transport of Nutrient Ions across the Plasma Membrane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8224" y="4047564"/>
            <a:ext cx="8108576" cy="231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224" y="1761563"/>
            <a:ext cx="8108576" cy="2411330"/>
          </a:xfrm>
          <a:prstGeom prst="rect">
            <a:avLst/>
          </a:prstGeom>
          <a:solidFill>
            <a:srgbClr val="A2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8224" y="4047564"/>
            <a:ext cx="188258" cy="579300"/>
            <a:chOff x="1008529" y="4047564"/>
            <a:chExt cx="188258" cy="579300"/>
          </a:xfrm>
        </p:grpSpPr>
        <p:sp>
          <p:nvSpPr>
            <p:cNvPr id="10" name="Oval 9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5626" y="4047564"/>
            <a:ext cx="188258" cy="579300"/>
            <a:chOff x="1008529" y="4047564"/>
            <a:chExt cx="188258" cy="579300"/>
          </a:xfrm>
        </p:grpSpPr>
        <p:sp>
          <p:nvSpPr>
            <p:cNvPr id="17" name="Oval 1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6573" y="4047564"/>
            <a:ext cx="188258" cy="579300"/>
            <a:chOff x="1008529" y="4047564"/>
            <a:chExt cx="188258" cy="579300"/>
          </a:xfrm>
        </p:grpSpPr>
        <p:sp>
          <p:nvSpPr>
            <p:cNvPr id="21" name="Oval 2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63975" y="4047564"/>
            <a:ext cx="188258" cy="579300"/>
            <a:chOff x="1008529" y="4047564"/>
            <a:chExt cx="188258" cy="579300"/>
          </a:xfrm>
        </p:grpSpPr>
        <p:sp>
          <p:nvSpPr>
            <p:cNvPr id="25" name="Oval 2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51156" y="4047564"/>
            <a:ext cx="188258" cy="579300"/>
            <a:chOff x="1008529" y="4047564"/>
            <a:chExt cx="188258" cy="579300"/>
          </a:xfrm>
        </p:grpSpPr>
        <p:sp>
          <p:nvSpPr>
            <p:cNvPr id="77" name="Oval 7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48558" y="4047564"/>
            <a:ext cx="188258" cy="579300"/>
            <a:chOff x="1008529" y="4047564"/>
            <a:chExt cx="188258" cy="579300"/>
          </a:xfrm>
        </p:grpSpPr>
        <p:sp>
          <p:nvSpPr>
            <p:cNvPr id="81" name="Oval 8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39505" y="4047564"/>
            <a:ext cx="188258" cy="579300"/>
            <a:chOff x="1008529" y="4047564"/>
            <a:chExt cx="188258" cy="579300"/>
          </a:xfrm>
        </p:grpSpPr>
        <p:sp>
          <p:nvSpPr>
            <p:cNvPr id="85" name="Oval 8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936907" y="4047564"/>
            <a:ext cx="188258" cy="579300"/>
            <a:chOff x="1008529" y="4047564"/>
            <a:chExt cx="188258" cy="579300"/>
          </a:xfrm>
        </p:grpSpPr>
        <p:sp>
          <p:nvSpPr>
            <p:cNvPr id="89" name="Oval 8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23011" y="4047564"/>
            <a:ext cx="188258" cy="579300"/>
            <a:chOff x="1008529" y="4047564"/>
            <a:chExt cx="188258" cy="579300"/>
          </a:xfrm>
        </p:grpSpPr>
        <p:sp>
          <p:nvSpPr>
            <p:cNvPr id="93" name="Oval 9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320413" y="4047564"/>
            <a:ext cx="188258" cy="579300"/>
            <a:chOff x="1008529" y="4047564"/>
            <a:chExt cx="188258" cy="579300"/>
          </a:xfrm>
        </p:grpSpPr>
        <p:sp>
          <p:nvSpPr>
            <p:cNvPr id="97" name="Oval 9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11360" y="4047564"/>
            <a:ext cx="188258" cy="579300"/>
            <a:chOff x="1008529" y="4047564"/>
            <a:chExt cx="188258" cy="579300"/>
          </a:xfrm>
        </p:grpSpPr>
        <p:sp>
          <p:nvSpPr>
            <p:cNvPr id="101" name="Oval 10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08762" y="4047564"/>
            <a:ext cx="188258" cy="579300"/>
            <a:chOff x="1008529" y="4047564"/>
            <a:chExt cx="188258" cy="579300"/>
          </a:xfrm>
        </p:grpSpPr>
        <p:sp>
          <p:nvSpPr>
            <p:cNvPr id="105" name="Oval 10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895943" y="4047564"/>
            <a:ext cx="188258" cy="579300"/>
            <a:chOff x="1008529" y="4047564"/>
            <a:chExt cx="188258" cy="579300"/>
          </a:xfrm>
        </p:grpSpPr>
        <p:sp>
          <p:nvSpPr>
            <p:cNvPr id="109" name="Oval 10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093345" y="4047564"/>
            <a:ext cx="188258" cy="579300"/>
            <a:chOff x="1008529" y="4047564"/>
            <a:chExt cx="188258" cy="579300"/>
          </a:xfrm>
        </p:grpSpPr>
        <p:sp>
          <p:nvSpPr>
            <p:cNvPr id="113" name="Oval 11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284292" y="4047564"/>
            <a:ext cx="188258" cy="579300"/>
            <a:chOff x="1008529" y="4047564"/>
            <a:chExt cx="188258" cy="579300"/>
          </a:xfrm>
        </p:grpSpPr>
        <p:sp>
          <p:nvSpPr>
            <p:cNvPr id="117" name="Oval 11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481694" y="4047564"/>
            <a:ext cx="188258" cy="579300"/>
            <a:chOff x="1008529" y="4047564"/>
            <a:chExt cx="188258" cy="579300"/>
          </a:xfrm>
        </p:grpSpPr>
        <p:sp>
          <p:nvSpPr>
            <p:cNvPr id="121" name="Oval 12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671022" y="4047564"/>
            <a:ext cx="188258" cy="579300"/>
            <a:chOff x="1008529" y="4047564"/>
            <a:chExt cx="188258" cy="579300"/>
          </a:xfrm>
        </p:grpSpPr>
        <p:sp>
          <p:nvSpPr>
            <p:cNvPr id="125" name="Oval 12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868424" y="4047564"/>
            <a:ext cx="188258" cy="579300"/>
            <a:chOff x="1008529" y="4047564"/>
            <a:chExt cx="188258" cy="579300"/>
          </a:xfrm>
        </p:grpSpPr>
        <p:sp>
          <p:nvSpPr>
            <p:cNvPr id="129" name="Oval 12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059371" y="4047564"/>
            <a:ext cx="188258" cy="579300"/>
            <a:chOff x="1008529" y="4047564"/>
            <a:chExt cx="188258" cy="579300"/>
          </a:xfrm>
        </p:grpSpPr>
        <p:sp>
          <p:nvSpPr>
            <p:cNvPr id="133" name="Oval 13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56773" y="4047564"/>
            <a:ext cx="188258" cy="579300"/>
            <a:chOff x="1008529" y="4047564"/>
            <a:chExt cx="188258" cy="579300"/>
          </a:xfrm>
        </p:grpSpPr>
        <p:sp>
          <p:nvSpPr>
            <p:cNvPr id="137" name="Oval 13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443954" y="4047564"/>
            <a:ext cx="188258" cy="579300"/>
            <a:chOff x="1008529" y="4047564"/>
            <a:chExt cx="188258" cy="579300"/>
          </a:xfrm>
        </p:grpSpPr>
        <p:sp>
          <p:nvSpPr>
            <p:cNvPr id="141" name="Oval 14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641356" y="4047564"/>
            <a:ext cx="188258" cy="579300"/>
            <a:chOff x="1008529" y="4047564"/>
            <a:chExt cx="188258" cy="579300"/>
          </a:xfrm>
        </p:grpSpPr>
        <p:sp>
          <p:nvSpPr>
            <p:cNvPr id="145" name="Oval 14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32303" y="4047564"/>
            <a:ext cx="188258" cy="579300"/>
            <a:chOff x="1008529" y="4047564"/>
            <a:chExt cx="188258" cy="579300"/>
          </a:xfrm>
        </p:grpSpPr>
        <p:sp>
          <p:nvSpPr>
            <p:cNvPr id="149" name="Oval 14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029705" y="4047564"/>
            <a:ext cx="188258" cy="579300"/>
            <a:chOff x="1008529" y="4047564"/>
            <a:chExt cx="188258" cy="579300"/>
          </a:xfrm>
        </p:grpSpPr>
        <p:sp>
          <p:nvSpPr>
            <p:cNvPr id="153" name="Oval 15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15809" y="4047564"/>
            <a:ext cx="188258" cy="579300"/>
            <a:chOff x="1008529" y="4047564"/>
            <a:chExt cx="188258" cy="579300"/>
          </a:xfrm>
        </p:grpSpPr>
        <p:sp>
          <p:nvSpPr>
            <p:cNvPr id="157" name="Oval 15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413211" y="4047564"/>
            <a:ext cx="188258" cy="579300"/>
            <a:chOff x="1008529" y="4047564"/>
            <a:chExt cx="188258" cy="579300"/>
          </a:xfrm>
        </p:grpSpPr>
        <p:sp>
          <p:nvSpPr>
            <p:cNvPr id="161" name="Oval 16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604158" y="4047564"/>
            <a:ext cx="188258" cy="579300"/>
            <a:chOff x="1008529" y="4047564"/>
            <a:chExt cx="188258" cy="579300"/>
          </a:xfrm>
        </p:grpSpPr>
        <p:sp>
          <p:nvSpPr>
            <p:cNvPr id="165" name="Oval 16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801560" y="4047564"/>
            <a:ext cx="188258" cy="579300"/>
            <a:chOff x="1008529" y="4047564"/>
            <a:chExt cx="188258" cy="579300"/>
          </a:xfrm>
        </p:grpSpPr>
        <p:sp>
          <p:nvSpPr>
            <p:cNvPr id="169" name="Oval 16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988741" y="4047564"/>
            <a:ext cx="188258" cy="579300"/>
            <a:chOff x="1008529" y="4047564"/>
            <a:chExt cx="188258" cy="579300"/>
          </a:xfrm>
        </p:grpSpPr>
        <p:sp>
          <p:nvSpPr>
            <p:cNvPr id="173" name="Oval 17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186143" y="4047564"/>
            <a:ext cx="188258" cy="579300"/>
            <a:chOff x="1008529" y="4047564"/>
            <a:chExt cx="188258" cy="579300"/>
          </a:xfrm>
        </p:grpSpPr>
        <p:sp>
          <p:nvSpPr>
            <p:cNvPr id="177" name="Oval 17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377090" y="4047564"/>
            <a:ext cx="188258" cy="579300"/>
            <a:chOff x="1008529" y="4047564"/>
            <a:chExt cx="188258" cy="579300"/>
          </a:xfrm>
        </p:grpSpPr>
        <p:sp>
          <p:nvSpPr>
            <p:cNvPr id="181" name="Oval 18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574492" y="4047564"/>
            <a:ext cx="188258" cy="579300"/>
            <a:chOff x="1008529" y="4047564"/>
            <a:chExt cx="188258" cy="579300"/>
          </a:xfrm>
        </p:grpSpPr>
        <p:sp>
          <p:nvSpPr>
            <p:cNvPr id="185" name="Oval 18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764897" y="4047564"/>
            <a:ext cx="188258" cy="579300"/>
            <a:chOff x="1008529" y="4047564"/>
            <a:chExt cx="188258" cy="579300"/>
          </a:xfrm>
        </p:grpSpPr>
        <p:sp>
          <p:nvSpPr>
            <p:cNvPr id="189" name="Oval 18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962299" y="4047564"/>
            <a:ext cx="188258" cy="579300"/>
            <a:chOff x="1008529" y="4047564"/>
            <a:chExt cx="188258" cy="579300"/>
          </a:xfrm>
        </p:grpSpPr>
        <p:sp>
          <p:nvSpPr>
            <p:cNvPr id="193" name="Oval 19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153246" y="4047564"/>
            <a:ext cx="188258" cy="579300"/>
            <a:chOff x="1008529" y="4047564"/>
            <a:chExt cx="188258" cy="579300"/>
          </a:xfrm>
        </p:grpSpPr>
        <p:sp>
          <p:nvSpPr>
            <p:cNvPr id="197" name="Oval 19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350648" y="4047564"/>
            <a:ext cx="188258" cy="579300"/>
            <a:chOff x="1008529" y="4047564"/>
            <a:chExt cx="188258" cy="579300"/>
          </a:xfrm>
        </p:grpSpPr>
        <p:sp>
          <p:nvSpPr>
            <p:cNvPr id="201" name="Oval 20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537829" y="4047564"/>
            <a:ext cx="188258" cy="579300"/>
            <a:chOff x="1008529" y="4047564"/>
            <a:chExt cx="188258" cy="579300"/>
          </a:xfrm>
        </p:grpSpPr>
        <p:sp>
          <p:nvSpPr>
            <p:cNvPr id="205" name="Oval 20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735231" y="4047564"/>
            <a:ext cx="188258" cy="579300"/>
            <a:chOff x="1008529" y="4047564"/>
            <a:chExt cx="188258" cy="579300"/>
          </a:xfrm>
        </p:grpSpPr>
        <p:sp>
          <p:nvSpPr>
            <p:cNvPr id="209" name="Oval 20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926178" y="4047564"/>
            <a:ext cx="188258" cy="579300"/>
            <a:chOff x="1008529" y="4047564"/>
            <a:chExt cx="188258" cy="579300"/>
          </a:xfrm>
        </p:grpSpPr>
        <p:sp>
          <p:nvSpPr>
            <p:cNvPr id="213" name="Oval 21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123580" y="4047564"/>
            <a:ext cx="188258" cy="579300"/>
            <a:chOff x="1008529" y="4047564"/>
            <a:chExt cx="188258" cy="579300"/>
          </a:xfrm>
        </p:grpSpPr>
        <p:sp>
          <p:nvSpPr>
            <p:cNvPr id="217" name="Oval 21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8309684" y="4047564"/>
            <a:ext cx="188258" cy="579300"/>
            <a:chOff x="1008529" y="4047564"/>
            <a:chExt cx="188258" cy="579300"/>
          </a:xfrm>
        </p:grpSpPr>
        <p:sp>
          <p:nvSpPr>
            <p:cNvPr id="221" name="Oval 22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507086" y="4047564"/>
            <a:ext cx="188258" cy="579300"/>
            <a:chOff x="1008529" y="4047564"/>
            <a:chExt cx="188258" cy="579300"/>
          </a:xfrm>
        </p:grpSpPr>
        <p:sp>
          <p:nvSpPr>
            <p:cNvPr id="225" name="Oval 22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 flipV="1">
            <a:off x="578224" y="4678499"/>
            <a:ext cx="188258" cy="579300"/>
            <a:chOff x="1008529" y="4047564"/>
            <a:chExt cx="188258" cy="579300"/>
          </a:xfrm>
        </p:grpSpPr>
        <p:sp>
          <p:nvSpPr>
            <p:cNvPr id="253" name="Oval 25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 flipV="1">
            <a:off x="775626" y="4678499"/>
            <a:ext cx="188258" cy="579300"/>
            <a:chOff x="1008529" y="4047564"/>
            <a:chExt cx="188258" cy="579300"/>
          </a:xfrm>
        </p:grpSpPr>
        <p:sp>
          <p:nvSpPr>
            <p:cNvPr id="257" name="Oval 25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 flipV="1">
            <a:off x="966573" y="4678499"/>
            <a:ext cx="188258" cy="579300"/>
            <a:chOff x="1008529" y="4047564"/>
            <a:chExt cx="188258" cy="579300"/>
          </a:xfrm>
        </p:grpSpPr>
        <p:sp>
          <p:nvSpPr>
            <p:cNvPr id="261" name="Oval 26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 flipV="1">
            <a:off x="1163975" y="4678499"/>
            <a:ext cx="188258" cy="579300"/>
            <a:chOff x="1008529" y="4047564"/>
            <a:chExt cx="188258" cy="579300"/>
          </a:xfrm>
        </p:grpSpPr>
        <p:sp>
          <p:nvSpPr>
            <p:cNvPr id="265" name="Oval 26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/>
          <p:cNvGrpSpPr/>
          <p:nvPr/>
        </p:nvGrpSpPr>
        <p:grpSpPr>
          <a:xfrm flipV="1">
            <a:off x="1351156" y="4678499"/>
            <a:ext cx="188258" cy="579300"/>
            <a:chOff x="1008529" y="4047564"/>
            <a:chExt cx="188258" cy="579300"/>
          </a:xfrm>
        </p:grpSpPr>
        <p:sp>
          <p:nvSpPr>
            <p:cNvPr id="269" name="Oval 26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 flipV="1">
            <a:off x="1548558" y="4678499"/>
            <a:ext cx="188258" cy="579300"/>
            <a:chOff x="1008529" y="4047564"/>
            <a:chExt cx="188258" cy="579300"/>
          </a:xfrm>
        </p:grpSpPr>
        <p:sp>
          <p:nvSpPr>
            <p:cNvPr id="273" name="Oval 27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 flipV="1">
            <a:off x="1739505" y="4678499"/>
            <a:ext cx="188258" cy="579300"/>
            <a:chOff x="1008529" y="4047564"/>
            <a:chExt cx="188258" cy="579300"/>
          </a:xfrm>
        </p:grpSpPr>
        <p:sp>
          <p:nvSpPr>
            <p:cNvPr id="277" name="Oval 27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 flipV="1">
            <a:off x="1936907" y="4678499"/>
            <a:ext cx="188258" cy="579300"/>
            <a:chOff x="1008529" y="4047564"/>
            <a:chExt cx="188258" cy="579300"/>
          </a:xfrm>
        </p:grpSpPr>
        <p:sp>
          <p:nvSpPr>
            <p:cNvPr id="281" name="Oval 28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/>
          <p:cNvGrpSpPr/>
          <p:nvPr/>
        </p:nvGrpSpPr>
        <p:grpSpPr>
          <a:xfrm flipV="1">
            <a:off x="2123011" y="4678499"/>
            <a:ext cx="188258" cy="579300"/>
            <a:chOff x="1008529" y="4047564"/>
            <a:chExt cx="188258" cy="579300"/>
          </a:xfrm>
        </p:grpSpPr>
        <p:sp>
          <p:nvSpPr>
            <p:cNvPr id="285" name="Oval 28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 flipV="1">
            <a:off x="2320413" y="4678499"/>
            <a:ext cx="188258" cy="579300"/>
            <a:chOff x="1008529" y="4047564"/>
            <a:chExt cx="188258" cy="579300"/>
          </a:xfrm>
        </p:grpSpPr>
        <p:sp>
          <p:nvSpPr>
            <p:cNvPr id="289" name="Oval 28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 flipV="1">
            <a:off x="2511360" y="4678499"/>
            <a:ext cx="188258" cy="579300"/>
            <a:chOff x="1008529" y="4047564"/>
            <a:chExt cx="188258" cy="579300"/>
          </a:xfrm>
        </p:grpSpPr>
        <p:sp>
          <p:nvSpPr>
            <p:cNvPr id="293" name="Oval 29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/>
          <p:cNvGrpSpPr/>
          <p:nvPr/>
        </p:nvGrpSpPr>
        <p:grpSpPr>
          <a:xfrm flipV="1">
            <a:off x="2708762" y="4678499"/>
            <a:ext cx="188258" cy="579300"/>
            <a:chOff x="1008529" y="4047564"/>
            <a:chExt cx="188258" cy="579300"/>
          </a:xfrm>
        </p:grpSpPr>
        <p:sp>
          <p:nvSpPr>
            <p:cNvPr id="297" name="Oval 29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 flipV="1">
            <a:off x="2895943" y="4678499"/>
            <a:ext cx="188258" cy="579300"/>
            <a:chOff x="1008529" y="4047564"/>
            <a:chExt cx="188258" cy="579300"/>
          </a:xfrm>
        </p:grpSpPr>
        <p:sp>
          <p:nvSpPr>
            <p:cNvPr id="301" name="Oval 30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 flipV="1">
            <a:off x="3093345" y="4678499"/>
            <a:ext cx="188258" cy="579300"/>
            <a:chOff x="1008529" y="4047564"/>
            <a:chExt cx="188258" cy="579300"/>
          </a:xfrm>
        </p:grpSpPr>
        <p:sp>
          <p:nvSpPr>
            <p:cNvPr id="305" name="Oval 30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Group 307"/>
          <p:cNvGrpSpPr/>
          <p:nvPr/>
        </p:nvGrpSpPr>
        <p:grpSpPr>
          <a:xfrm flipV="1">
            <a:off x="3284292" y="4678499"/>
            <a:ext cx="188258" cy="579300"/>
            <a:chOff x="1008529" y="4047564"/>
            <a:chExt cx="188258" cy="579300"/>
          </a:xfrm>
        </p:grpSpPr>
        <p:sp>
          <p:nvSpPr>
            <p:cNvPr id="309" name="Oval 30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/>
          <p:cNvGrpSpPr/>
          <p:nvPr/>
        </p:nvGrpSpPr>
        <p:grpSpPr>
          <a:xfrm flipV="1">
            <a:off x="3481694" y="4678499"/>
            <a:ext cx="188258" cy="579300"/>
            <a:chOff x="1008529" y="4047564"/>
            <a:chExt cx="188258" cy="579300"/>
          </a:xfrm>
        </p:grpSpPr>
        <p:sp>
          <p:nvSpPr>
            <p:cNvPr id="313" name="Oval 31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 flipV="1">
            <a:off x="3671022" y="4678499"/>
            <a:ext cx="188258" cy="579300"/>
            <a:chOff x="1008529" y="4047564"/>
            <a:chExt cx="188258" cy="579300"/>
          </a:xfrm>
        </p:grpSpPr>
        <p:sp>
          <p:nvSpPr>
            <p:cNvPr id="317" name="Oval 31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 flipV="1">
            <a:off x="3868424" y="4678499"/>
            <a:ext cx="188258" cy="579300"/>
            <a:chOff x="1008529" y="4047564"/>
            <a:chExt cx="188258" cy="579300"/>
          </a:xfrm>
        </p:grpSpPr>
        <p:sp>
          <p:nvSpPr>
            <p:cNvPr id="321" name="Oval 32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 flipV="1">
            <a:off x="4059371" y="4678499"/>
            <a:ext cx="188258" cy="579300"/>
            <a:chOff x="1008529" y="4047564"/>
            <a:chExt cx="188258" cy="579300"/>
          </a:xfrm>
        </p:grpSpPr>
        <p:sp>
          <p:nvSpPr>
            <p:cNvPr id="325" name="Oval 32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Group 327"/>
          <p:cNvGrpSpPr/>
          <p:nvPr/>
        </p:nvGrpSpPr>
        <p:grpSpPr>
          <a:xfrm flipV="1">
            <a:off x="4256773" y="4678499"/>
            <a:ext cx="188258" cy="579300"/>
            <a:chOff x="1008529" y="4047564"/>
            <a:chExt cx="188258" cy="579300"/>
          </a:xfrm>
        </p:grpSpPr>
        <p:sp>
          <p:nvSpPr>
            <p:cNvPr id="329" name="Oval 32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Group 331"/>
          <p:cNvGrpSpPr/>
          <p:nvPr/>
        </p:nvGrpSpPr>
        <p:grpSpPr>
          <a:xfrm flipV="1">
            <a:off x="4443954" y="4678499"/>
            <a:ext cx="188258" cy="579300"/>
            <a:chOff x="1008529" y="4047564"/>
            <a:chExt cx="188258" cy="579300"/>
          </a:xfrm>
        </p:grpSpPr>
        <p:sp>
          <p:nvSpPr>
            <p:cNvPr id="333" name="Oval 33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 flipV="1">
            <a:off x="4641356" y="4678499"/>
            <a:ext cx="188258" cy="579300"/>
            <a:chOff x="1008529" y="4047564"/>
            <a:chExt cx="188258" cy="579300"/>
          </a:xfrm>
        </p:grpSpPr>
        <p:sp>
          <p:nvSpPr>
            <p:cNvPr id="337" name="Oval 33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Group 339"/>
          <p:cNvGrpSpPr/>
          <p:nvPr/>
        </p:nvGrpSpPr>
        <p:grpSpPr>
          <a:xfrm flipV="1">
            <a:off x="4832303" y="4678499"/>
            <a:ext cx="188258" cy="579300"/>
            <a:chOff x="1008529" y="4047564"/>
            <a:chExt cx="188258" cy="579300"/>
          </a:xfrm>
        </p:grpSpPr>
        <p:sp>
          <p:nvSpPr>
            <p:cNvPr id="341" name="Oval 34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 flipV="1">
            <a:off x="5029705" y="4678499"/>
            <a:ext cx="188258" cy="579300"/>
            <a:chOff x="1008529" y="4047564"/>
            <a:chExt cx="188258" cy="579300"/>
          </a:xfrm>
        </p:grpSpPr>
        <p:sp>
          <p:nvSpPr>
            <p:cNvPr id="345" name="Oval 34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 flipV="1">
            <a:off x="5215809" y="4678499"/>
            <a:ext cx="188258" cy="579300"/>
            <a:chOff x="1008529" y="4047564"/>
            <a:chExt cx="188258" cy="579300"/>
          </a:xfrm>
        </p:grpSpPr>
        <p:sp>
          <p:nvSpPr>
            <p:cNvPr id="349" name="Oval 34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 flipV="1">
            <a:off x="5413211" y="4678499"/>
            <a:ext cx="188258" cy="579300"/>
            <a:chOff x="1008529" y="4047564"/>
            <a:chExt cx="188258" cy="579300"/>
          </a:xfrm>
        </p:grpSpPr>
        <p:sp>
          <p:nvSpPr>
            <p:cNvPr id="353" name="Oval 35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 flipV="1">
            <a:off x="5604158" y="4678499"/>
            <a:ext cx="188258" cy="579300"/>
            <a:chOff x="1008529" y="4047564"/>
            <a:chExt cx="188258" cy="579300"/>
          </a:xfrm>
        </p:grpSpPr>
        <p:sp>
          <p:nvSpPr>
            <p:cNvPr id="357" name="Oval 35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Group 359"/>
          <p:cNvGrpSpPr/>
          <p:nvPr/>
        </p:nvGrpSpPr>
        <p:grpSpPr>
          <a:xfrm flipV="1">
            <a:off x="5801560" y="4678499"/>
            <a:ext cx="188258" cy="579300"/>
            <a:chOff x="1008529" y="4047564"/>
            <a:chExt cx="188258" cy="579300"/>
          </a:xfrm>
        </p:grpSpPr>
        <p:sp>
          <p:nvSpPr>
            <p:cNvPr id="361" name="Oval 36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 flipV="1">
            <a:off x="5988741" y="4678499"/>
            <a:ext cx="188258" cy="579300"/>
            <a:chOff x="1008529" y="4047564"/>
            <a:chExt cx="188258" cy="579300"/>
          </a:xfrm>
        </p:grpSpPr>
        <p:sp>
          <p:nvSpPr>
            <p:cNvPr id="365" name="Oval 36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 flipV="1">
            <a:off x="6186143" y="4678499"/>
            <a:ext cx="188258" cy="579300"/>
            <a:chOff x="1008529" y="4047564"/>
            <a:chExt cx="188258" cy="579300"/>
          </a:xfrm>
        </p:grpSpPr>
        <p:sp>
          <p:nvSpPr>
            <p:cNvPr id="369" name="Oval 36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Group 371"/>
          <p:cNvGrpSpPr/>
          <p:nvPr/>
        </p:nvGrpSpPr>
        <p:grpSpPr>
          <a:xfrm flipV="1">
            <a:off x="6377090" y="4678499"/>
            <a:ext cx="188258" cy="579300"/>
            <a:chOff x="1008529" y="4047564"/>
            <a:chExt cx="188258" cy="579300"/>
          </a:xfrm>
        </p:grpSpPr>
        <p:sp>
          <p:nvSpPr>
            <p:cNvPr id="373" name="Oval 37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Group 375"/>
          <p:cNvGrpSpPr/>
          <p:nvPr/>
        </p:nvGrpSpPr>
        <p:grpSpPr>
          <a:xfrm flipV="1">
            <a:off x="6574492" y="4678499"/>
            <a:ext cx="188258" cy="579300"/>
            <a:chOff x="1008529" y="4047564"/>
            <a:chExt cx="188258" cy="579300"/>
          </a:xfrm>
        </p:grpSpPr>
        <p:sp>
          <p:nvSpPr>
            <p:cNvPr id="377" name="Oval 37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/>
          <p:cNvGrpSpPr/>
          <p:nvPr/>
        </p:nvGrpSpPr>
        <p:grpSpPr>
          <a:xfrm flipV="1">
            <a:off x="6764897" y="4678499"/>
            <a:ext cx="188258" cy="579300"/>
            <a:chOff x="1008529" y="4047564"/>
            <a:chExt cx="188258" cy="579300"/>
          </a:xfrm>
        </p:grpSpPr>
        <p:sp>
          <p:nvSpPr>
            <p:cNvPr id="381" name="Oval 38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Group 383"/>
          <p:cNvGrpSpPr/>
          <p:nvPr/>
        </p:nvGrpSpPr>
        <p:grpSpPr>
          <a:xfrm flipV="1">
            <a:off x="6962299" y="4678499"/>
            <a:ext cx="188258" cy="579300"/>
            <a:chOff x="1008529" y="4047564"/>
            <a:chExt cx="188258" cy="579300"/>
          </a:xfrm>
        </p:grpSpPr>
        <p:sp>
          <p:nvSpPr>
            <p:cNvPr id="385" name="Oval 38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 flipV="1">
            <a:off x="7153246" y="4678499"/>
            <a:ext cx="188258" cy="579300"/>
            <a:chOff x="1008529" y="4047564"/>
            <a:chExt cx="188258" cy="579300"/>
          </a:xfrm>
        </p:grpSpPr>
        <p:sp>
          <p:nvSpPr>
            <p:cNvPr id="389" name="Oval 38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 391"/>
          <p:cNvGrpSpPr/>
          <p:nvPr/>
        </p:nvGrpSpPr>
        <p:grpSpPr>
          <a:xfrm flipV="1">
            <a:off x="7350648" y="4678499"/>
            <a:ext cx="188258" cy="579300"/>
            <a:chOff x="1008529" y="4047564"/>
            <a:chExt cx="188258" cy="579300"/>
          </a:xfrm>
        </p:grpSpPr>
        <p:sp>
          <p:nvSpPr>
            <p:cNvPr id="393" name="Oval 39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Group 395"/>
          <p:cNvGrpSpPr/>
          <p:nvPr/>
        </p:nvGrpSpPr>
        <p:grpSpPr>
          <a:xfrm flipV="1">
            <a:off x="7537829" y="4678499"/>
            <a:ext cx="188258" cy="579300"/>
            <a:chOff x="1008529" y="4047564"/>
            <a:chExt cx="188258" cy="579300"/>
          </a:xfrm>
        </p:grpSpPr>
        <p:sp>
          <p:nvSpPr>
            <p:cNvPr id="397" name="Oval 39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Group 399"/>
          <p:cNvGrpSpPr/>
          <p:nvPr/>
        </p:nvGrpSpPr>
        <p:grpSpPr>
          <a:xfrm flipV="1">
            <a:off x="7735231" y="4678499"/>
            <a:ext cx="188258" cy="579300"/>
            <a:chOff x="1008529" y="4047564"/>
            <a:chExt cx="188258" cy="579300"/>
          </a:xfrm>
        </p:grpSpPr>
        <p:sp>
          <p:nvSpPr>
            <p:cNvPr id="401" name="Oval 400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/>
          <p:cNvGrpSpPr/>
          <p:nvPr/>
        </p:nvGrpSpPr>
        <p:grpSpPr>
          <a:xfrm flipV="1">
            <a:off x="7926178" y="4678499"/>
            <a:ext cx="188258" cy="579300"/>
            <a:chOff x="1008529" y="4047564"/>
            <a:chExt cx="188258" cy="579300"/>
          </a:xfrm>
        </p:grpSpPr>
        <p:sp>
          <p:nvSpPr>
            <p:cNvPr id="405" name="Oval 404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Group 407"/>
          <p:cNvGrpSpPr/>
          <p:nvPr/>
        </p:nvGrpSpPr>
        <p:grpSpPr>
          <a:xfrm flipV="1">
            <a:off x="8123580" y="4678499"/>
            <a:ext cx="188258" cy="579300"/>
            <a:chOff x="1008529" y="4047564"/>
            <a:chExt cx="188258" cy="579300"/>
          </a:xfrm>
        </p:grpSpPr>
        <p:sp>
          <p:nvSpPr>
            <p:cNvPr id="409" name="Oval 408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Group 411"/>
          <p:cNvGrpSpPr/>
          <p:nvPr/>
        </p:nvGrpSpPr>
        <p:grpSpPr>
          <a:xfrm flipV="1">
            <a:off x="8309684" y="4678499"/>
            <a:ext cx="188258" cy="579300"/>
            <a:chOff x="1008529" y="4047564"/>
            <a:chExt cx="188258" cy="579300"/>
          </a:xfrm>
        </p:grpSpPr>
        <p:sp>
          <p:nvSpPr>
            <p:cNvPr id="413" name="Oval 412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flipV="1">
            <a:off x="8507086" y="4678499"/>
            <a:ext cx="188258" cy="579300"/>
            <a:chOff x="1008529" y="4047564"/>
            <a:chExt cx="188258" cy="579300"/>
          </a:xfrm>
        </p:grpSpPr>
        <p:sp>
          <p:nvSpPr>
            <p:cNvPr id="417" name="Oval 416"/>
            <p:cNvSpPr/>
            <p:nvPr/>
          </p:nvSpPr>
          <p:spPr>
            <a:xfrm>
              <a:off x="1008529" y="4047564"/>
              <a:ext cx="188258" cy="188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1115568" y="4242816"/>
              <a:ext cx="54864" cy="384048"/>
            </a:xfrm>
            <a:custGeom>
              <a:avLst/>
              <a:gdLst>
                <a:gd name="connsiteX0" fmla="*/ 0 w 54864"/>
                <a:gd name="connsiteY0" fmla="*/ 0 h 384048"/>
                <a:gd name="connsiteX1" fmla="*/ 9144 w 54864"/>
                <a:gd name="connsiteY1" fmla="*/ 36576 h 384048"/>
                <a:gd name="connsiteX2" fmla="*/ 18288 w 54864"/>
                <a:gd name="connsiteY2" fmla="*/ 82296 h 384048"/>
                <a:gd name="connsiteX3" fmla="*/ 27432 w 54864"/>
                <a:gd name="connsiteY3" fmla="*/ 109728 h 384048"/>
                <a:gd name="connsiteX4" fmla="*/ 18288 w 54864"/>
                <a:gd name="connsiteY4" fmla="*/ 137160 h 384048"/>
                <a:gd name="connsiteX5" fmla="*/ 36576 w 54864"/>
                <a:gd name="connsiteY5" fmla="*/ 192024 h 384048"/>
                <a:gd name="connsiteX6" fmla="*/ 27432 w 54864"/>
                <a:gd name="connsiteY6" fmla="*/ 228600 h 384048"/>
                <a:gd name="connsiteX7" fmla="*/ 27432 w 54864"/>
                <a:gd name="connsiteY7" fmla="*/ 283464 h 384048"/>
                <a:gd name="connsiteX8" fmla="*/ 54864 w 54864"/>
                <a:gd name="connsiteY8" fmla="*/ 310896 h 384048"/>
                <a:gd name="connsiteX9" fmla="*/ 45720 w 54864"/>
                <a:gd name="connsiteY9" fmla="*/ 38404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" h="384048">
                  <a:moveTo>
                    <a:pt x="0" y="0"/>
                  </a:moveTo>
                  <a:cubicBezTo>
                    <a:pt x="3048" y="12192"/>
                    <a:pt x="6418" y="24308"/>
                    <a:pt x="9144" y="36576"/>
                  </a:cubicBezTo>
                  <a:cubicBezTo>
                    <a:pt x="12515" y="51748"/>
                    <a:pt x="14519" y="67218"/>
                    <a:pt x="18288" y="82296"/>
                  </a:cubicBezTo>
                  <a:cubicBezTo>
                    <a:pt x="20626" y="91647"/>
                    <a:pt x="24384" y="100584"/>
                    <a:pt x="27432" y="109728"/>
                  </a:cubicBezTo>
                  <a:cubicBezTo>
                    <a:pt x="24384" y="118872"/>
                    <a:pt x="17224" y="127580"/>
                    <a:pt x="18288" y="137160"/>
                  </a:cubicBezTo>
                  <a:cubicBezTo>
                    <a:pt x="20417" y="156319"/>
                    <a:pt x="36576" y="192024"/>
                    <a:pt x="36576" y="192024"/>
                  </a:cubicBezTo>
                  <a:cubicBezTo>
                    <a:pt x="33528" y="204216"/>
                    <a:pt x="30884" y="216516"/>
                    <a:pt x="27432" y="228600"/>
                  </a:cubicBezTo>
                  <a:cubicBezTo>
                    <a:pt x="20117" y="254203"/>
                    <a:pt x="10363" y="257861"/>
                    <a:pt x="27432" y="283464"/>
                  </a:cubicBezTo>
                  <a:cubicBezTo>
                    <a:pt x="34605" y="294224"/>
                    <a:pt x="45720" y="301752"/>
                    <a:pt x="54864" y="310896"/>
                  </a:cubicBezTo>
                  <a:cubicBezTo>
                    <a:pt x="40901" y="352786"/>
                    <a:pt x="45720" y="328689"/>
                    <a:pt x="45720" y="3840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1060704" y="4242816"/>
              <a:ext cx="45720" cy="374904"/>
            </a:xfrm>
            <a:custGeom>
              <a:avLst/>
              <a:gdLst>
                <a:gd name="connsiteX0" fmla="*/ 45720 w 45720"/>
                <a:gd name="connsiteY0" fmla="*/ 0 h 374904"/>
                <a:gd name="connsiteX1" fmla="*/ 9144 w 45720"/>
                <a:gd name="connsiteY1" fmla="*/ 64008 h 374904"/>
                <a:gd name="connsiteX2" fmla="*/ 27432 w 45720"/>
                <a:gd name="connsiteY2" fmla="*/ 91440 h 374904"/>
                <a:gd name="connsiteX3" fmla="*/ 9144 w 45720"/>
                <a:gd name="connsiteY3" fmla="*/ 118872 h 374904"/>
                <a:gd name="connsiteX4" fmla="*/ 18288 w 45720"/>
                <a:gd name="connsiteY4" fmla="*/ 146304 h 374904"/>
                <a:gd name="connsiteX5" fmla="*/ 9144 w 45720"/>
                <a:gd name="connsiteY5" fmla="*/ 173736 h 374904"/>
                <a:gd name="connsiteX6" fmla="*/ 18288 w 45720"/>
                <a:gd name="connsiteY6" fmla="*/ 201168 h 374904"/>
                <a:gd name="connsiteX7" fmla="*/ 0 w 45720"/>
                <a:gd name="connsiteY7" fmla="*/ 292608 h 374904"/>
                <a:gd name="connsiteX8" fmla="*/ 9144 w 45720"/>
                <a:gd name="connsiteY8" fmla="*/ 374904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374904">
                  <a:moveTo>
                    <a:pt x="45720" y="0"/>
                  </a:moveTo>
                  <a:cubicBezTo>
                    <a:pt x="39600" y="8159"/>
                    <a:pt x="5971" y="44967"/>
                    <a:pt x="9144" y="64008"/>
                  </a:cubicBezTo>
                  <a:cubicBezTo>
                    <a:pt x="10951" y="74848"/>
                    <a:pt x="21336" y="82296"/>
                    <a:pt x="27432" y="91440"/>
                  </a:cubicBezTo>
                  <a:cubicBezTo>
                    <a:pt x="21336" y="100584"/>
                    <a:pt x="10951" y="108032"/>
                    <a:pt x="9144" y="118872"/>
                  </a:cubicBezTo>
                  <a:cubicBezTo>
                    <a:pt x="7559" y="128379"/>
                    <a:pt x="18288" y="136665"/>
                    <a:pt x="18288" y="146304"/>
                  </a:cubicBezTo>
                  <a:cubicBezTo>
                    <a:pt x="18288" y="155943"/>
                    <a:pt x="12192" y="164592"/>
                    <a:pt x="9144" y="173736"/>
                  </a:cubicBezTo>
                  <a:cubicBezTo>
                    <a:pt x="12192" y="182880"/>
                    <a:pt x="18288" y="191529"/>
                    <a:pt x="18288" y="201168"/>
                  </a:cubicBezTo>
                  <a:cubicBezTo>
                    <a:pt x="18288" y="243196"/>
                    <a:pt x="11261" y="258826"/>
                    <a:pt x="0" y="292608"/>
                  </a:cubicBezTo>
                  <a:cubicBezTo>
                    <a:pt x="14927" y="337390"/>
                    <a:pt x="9144" y="310401"/>
                    <a:pt x="9144" y="3749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685263" y="4299061"/>
            <a:ext cx="128753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p</a:t>
            </a:r>
            <a:r>
              <a:rPr lang="en-US" sz="1800" dirty="0" smtClean="0"/>
              <a:t>lasma</a:t>
            </a:r>
            <a:br>
              <a:rPr lang="en-US" sz="1800" dirty="0" smtClean="0"/>
            </a:br>
            <a:r>
              <a:rPr lang="en-US" sz="1800" dirty="0" smtClean="0"/>
              <a:t>membrane</a:t>
            </a:r>
            <a:endParaRPr lang="en-US" sz="1800" dirty="0"/>
          </a:p>
        </p:txBody>
      </p:sp>
      <p:sp>
        <p:nvSpPr>
          <p:cNvPr id="421" name="Oval 420"/>
          <p:cNvSpPr/>
          <p:nvPr/>
        </p:nvSpPr>
        <p:spPr>
          <a:xfrm>
            <a:off x="2211637" y="3952346"/>
            <a:ext cx="584673" cy="1395268"/>
          </a:xfrm>
          <a:prstGeom prst="ellipse">
            <a:avLst/>
          </a:prstGeom>
          <a:solidFill>
            <a:srgbClr val="CC40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/>
          <p:cNvSpPr txBox="1"/>
          <p:nvPr/>
        </p:nvSpPr>
        <p:spPr>
          <a:xfrm>
            <a:off x="2335692" y="58902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</a:t>
            </a:r>
            <a:r>
              <a:rPr lang="en-US" sz="1800" b="1" baseline="30000" dirty="0" smtClean="0"/>
              <a:t>+</a:t>
            </a:r>
            <a:endParaRPr lang="en-US" sz="1800" b="1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69544" y="5272096"/>
            <a:ext cx="2534443" cy="1205665"/>
            <a:chOff x="1469544" y="5272096"/>
            <a:chExt cx="2534443" cy="1205665"/>
          </a:xfrm>
        </p:grpSpPr>
        <p:sp>
          <p:nvSpPr>
            <p:cNvPr id="429" name="Circular Arrow 428"/>
            <p:cNvSpPr/>
            <p:nvPr/>
          </p:nvSpPr>
          <p:spPr>
            <a:xfrm>
              <a:off x="1867423" y="5272096"/>
              <a:ext cx="1273100" cy="1205665"/>
            </a:xfrm>
            <a:prstGeom prst="circularArrow">
              <a:avLst>
                <a:gd name="adj1" fmla="val 0"/>
                <a:gd name="adj2" fmla="val 1142319"/>
                <a:gd name="adj3" fmla="val 20418607"/>
                <a:gd name="adj4" fmla="val 10700961"/>
                <a:gd name="adj5" fmla="val 7025"/>
              </a:avLst>
            </a:prstGeom>
            <a:solidFill>
              <a:srgbClr val="59267F"/>
            </a:solidFill>
            <a:ln>
              <a:solidFill>
                <a:srgbClr val="592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1469544" y="5886545"/>
              <a:ext cx="616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ATP</a:t>
              </a:r>
              <a:endParaRPr lang="en-US" sz="1800" baseline="30000" dirty="0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2880923" y="5883209"/>
              <a:ext cx="1123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ADP + P</a:t>
              </a:r>
              <a:r>
                <a:rPr lang="en-US" sz="1800" baseline="-25000" dirty="0" smtClean="0"/>
                <a:t>i</a:t>
              </a:r>
              <a:endParaRPr lang="en-US" sz="1800" baseline="-25000" dirty="0"/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>
            <a:off x="2503973" y="3530488"/>
            <a:ext cx="0" cy="2352721"/>
          </a:xfrm>
          <a:prstGeom prst="straightConnector1">
            <a:avLst/>
          </a:prstGeom>
          <a:ln w="57150">
            <a:solidFill>
              <a:srgbClr val="59267F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/>
          <p:cNvSpPr txBox="1"/>
          <p:nvPr/>
        </p:nvSpPr>
        <p:spPr>
          <a:xfrm>
            <a:off x="2335692" y="30462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</a:t>
            </a:r>
            <a:r>
              <a:rPr lang="en-US" sz="1800" b="1" baseline="30000" dirty="0" smtClean="0"/>
              <a:t>+</a:t>
            </a:r>
            <a:endParaRPr lang="en-US" sz="1800" b="1" baseline="30000" dirty="0"/>
          </a:p>
        </p:txBody>
      </p:sp>
      <p:sp>
        <p:nvSpPr>
          <p:cNvPr id="433" name="TextBox 432"/>
          <p:cNvSpPr txBox="1"/>
          <p:nvPr/>
        </p:nvSpPr>
        <p:spPr>
          <a:xfrm>
            <a:off x="520437" y="5215649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cytoplasm</a:t>
            </a:r>
            <a:endParaRPr lang="en-US"/>
          </a:p>
        </p:txBody>
      </p:sp>
      <p:sp>
        <p:nvSpPr>
          <p:cNvPr id="434" name="TextBox 433"/>
          <p:cNvSpPr txBox="1"/>
          <p:nvPr/>
        </p:nvSpPr>
        <p:spPr>
          <a:xfrm>
            <a:off x="529278" y="171678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apoplasm</a:t>
            </a:r>
            <a:endParaRPr lang="en-US" dirty="0"/>
          </a:p>
        </p:txBody>
      </p:sp>
      <p:sp>
        <p:nvSpPr>
          <p:cNvPr id="435" name="Rounded Rectangle 434"/>
          <p:cNvSpPr/>
          <p:nvPr/>
        </p:nvSpPr>
        <p:spPr>
          <a:xfrm>
            <a:off x="4641356" y="3955587"/>
            <a:ext cx="574453" cy="1395268"/>
          </a:xfrm>
          <a:prstGeom prst="roundRect">
            <a:avLst/>
          </a:prstGeom>
          <a:solidFill>
            <a:srgbClr val="FF9AD8"/>
          </a:solidFill>
          <a:ln>
            <a:solidFill>
              <a:srgbClr val="B16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8" name="Straight Arrow Connector 437"/>
          <p:cNvCxnSpPr/>
          <p:nvPr/>
        </p:nvCxnSpPr>
        <p:spPr>
          <a:xfrm>
            <a:off x="4803259" y="3533729"/>
            <a:ext cx="0" cy="23411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>
            <a:off x="5037418" y="3533729"/>
            <a:ext cx="0" cy="23411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4572000" y="30457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</a:t>
            </a:r>
            <a:r>
              <a:rPr lang="en-US" sz="1800" b="1" baseline="30000" dirty="0" smtClean="0"/>
              <a:t>+</a:t>
            </a:r>
            <a:endParaRPr lang="en-US" sz="1800" b="1" baseline="30000" dirty="0"/>
          </a:p>
        </p:txBody>
      </p:sp>
      <p:sp>
        <p:nvSpPr>
          <p:cNvPr id="441" name="TextBox 440"/>
          <p:cNvSpPr txBox="1"/>
          <p:nvPr/>
        </p:nvSpPr>
        <p:spPr>
          <a:xfrm>
            <a:off x="4939342" y="30457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</a:t>
            </a:r>
            <a:r>
              <a:rPr lang="en-US" sz="1800" baseline="30000" dirty="0" smtClean="0"/>
              <a:t>+</a:t>
            </a:r>
            <a:endParaRPr lang="en-US" sz="1800" baseline="30000" dirty="0"/>
          </a:p>
        </p:txBody>
      </p:sp>
      <p:sp>
        <p:nvSpPr>
          <p:cNvPr id="442" name="TextBox 441"/>
          <p:cNvSpPr txBox="1"/>
          <p:nvPr/>
        </p:nvSpPr>
        <p:spPr>
          <a:xfrm>
            <a:off x="4212601" y="2019027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oupled</a:t>
            </a:r>
            <a:br>
              <a:rPr lang="en-US" sz="2400" dirty="0" smtClean="0"/>
            </a:br>
            <a:r>
              <a:rPr lang="en-US" sz="2400" dirty="0" smtClean="0"/>
              <a:t>transport</a:t>
            </a:r>
            <a:endParaRPr lang="en-US" sz="2400" dirty="0"/>
          </a:p>
        </p:txBody>
      </p:sp>
      <p:cxnSp>
        <p:nvCxnSpPr>
          <p:cNvPr id="447" name="Straight Arrow Connector 446"/>
          <p:cNvCxnSpPr>
            <a:stCxn id="432" idx="3"/>
            <a:endCxn id="440" idx="1"/>
          </p:cNvCxnSpPr>
          <p:nvPr/>
        </p:nvCxnSpPr>
        <p:spPr>
          <a:xfrm flipV="1">
            <a:off x="2776838" y="3230400"/>
            <a:ext cx="1795162" cy="5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4786" y="4128050"/>
            <a:ext cx="650586" cy="988347"/>
            <a:chOff x="2184786" y="4128050"/>
            <a:chExt cx="650586" cy="988347"/>
          </a:xfrm>
        </p:grpSpPr>
        <p:sp>
          <p:nvSpPr>
            <p:cNvPr id="448" name="TextBox 447"/>
            <p:cNvSpPr txBox="1"/>
            <p:nvPr/>
          </p:nvSpPr>
          <p:spPr>
            <a:xfrm rot="16200000">
              <a:off x="2156532" y="4437558"/>
              <a:ext cx="988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ATPase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 rot="16200000">
              <a:off x="2148879" y="443755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H</a:t>
              </a:r>
              <a:r>
                <a:rPr lang="en-US" sz="1800" baseline="30000" dirty="0" smtClean="0">
                  <a:solidFill>
                    <a:schemeClr val="bg1"/>
                  </a:solidFill>
                </a:rPr>
                <a:t>+</a:t>
              </a:r>
              <a:endParaRPr lang="en-US" sz="1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5" name="TextBox 454"/>
          <p:cNvSpPr txBox="1"/>
          <p:nvPr/>
        </p:nvSpPr>
        <p:spPr>
          <a:xfrm>
            <a:off x="-24975" y="6379566"/>
            <a:ext cx="567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White, P.J. 2011. Ion uptake mechanisms of individual cells and roots. Chapter 2.</a:t>
            </a:r>
            <a:br>
              <a:rPr lang="en-US" sz="1200" dirty="0" smtClean="0"/>
            </a:br>
            <a:r>
              <a:rPr lang="en-US" sz="1200" i="1" dirty="0" smtClean="0"/>
              <a:t>In</a:t>
            </a:r>
            <a:r>
              <a:rPr lang="en-US" sz="1200" dirty="0" smtClean="0"/>
              <a:t> P. </a:t>
            </a:r>
            <a:r>
              <a:rPr lang="en-US" sz="1200" dirty="0" err="1" smtClean="0"/>
              <a:t>Marschner</a:t>
            </a:r>
            <a:r>
              <a:rPr lang="en-US" sz="1200" dirty="0" smtClean="0"/>
              <a:t> (ed.) Mineral Nutrition of Higher Plants.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Ed.</a:t>
            </a:r>
            <a:endParaRPr lang="en-US" sz="1200" dirty="0"/>
          </a:p>
        </p:txBody>
      </p:sp>
      <p:sp>
        <p:nvSpPr>
          <p:cNvPr id="422" name="TextBox 421"/>
          <p:cNvSpPr txBox="1"/>
          <p:nvPr/>
        </p:nvSpPr>
        <p:spPr>
          <a:xfrm>
            <a:off x="4601424" y="58832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</a:t>
            </a:r>
            <a:r>
              <a:rPr lang="en-US" sz="1800" b="1" baseline="30000" dirty="0" smtClean="0"/>
              <a:t>+</a:t>
            </a:r>
            <a:endParaRPr lang="en-US" sz="1800" b="1" baseline="30000" dirty="0"/>
          </a:p>
        </p:txBody>
      </p:sp>
      <p:sp>
        <p:nvSpPr>
          <p:cNvPr id="424" name="TextBox 423"/>
          <p:cNvSpPr txBox="1"/>
          <p:nvPr/>
        </p:nvSpPr>
        <p:spPr>
          <a:xfrm>
            <a:off x="4939342" y="58902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</a:t>
            </a:r>
            <a:r>
              <a:rPr lang="en-US" sz="1800" baseline="30000" dirty="0" smtClean="0"/>
              <a:t>+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8256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/>
      <p:bldP spid="432" grpId="0"/>
      <p:bldP spid="432" grpId="1"/>
      <p:bldP spid="440" grpId="0"/>
      <p:bldP spid="440" grpId="1"/>
      <p:bldP spid="441" grpId="0"/>
      <p:bldP spid="442" grpId="0"/>
      <p:bldP spid="422" grpId="0"/>
      <p:bldP spid="4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Tectosilicates (Feldspars)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2786063"/>
            <a:ext cx="4165465" cy="29672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exchanges reversibly with K</a:t>
            </a:r>
            <a:r>
              <a:rPr lang="en-US" baseline="30000" dirty="0" smtClean="0"/>
              <a:t>+</a:t>
            </a:r>
            <a:r>
              <a:rPr lang="en-US" dirty="0" smtClean="0"/>
              <a:t> in the feldspar structure, releasing K</a:t>
            </a:r>
            <a:r>
              <a:rPr lang="en-US" baseline="30000" dirty="0" smtClean="0"/>
              <a:t>+</a:t>
            </a:r>
            <a:r>
              <a:rPr lang="en-US" dirty="0" smtClean="0"/>
              <a:t> into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22" y="1648833"/>
            <a:ext cx="4170431" cy="4167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75" y="1880028"/>
            <a:ext cx="389078" cy="342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8" y="1880028"/>
            <a:ext cx="389078" cy="34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02" y="1880028"/>
            <a:ext cx="389078" cy="342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5311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Fenter</a:t>
            </a:r>
            <a:r>
              <a:rPr lang="en-US" sz="1200" dirty="0" smtClean="0"/>
              <a:t>, P. et al. 2000. </a:t>
            </a:r>
            <a:r>
              <a:rPr lang="en-US" sz="1200" dirty="0" err="1" smtClean="0"/>
              <a:t>Geochimica</a:t>
            </a:r>
            <a:r>
              <a:rPr lang="en-US" sz="1200" dirty="0" smtClean="0"/>
              <a:t> et </a:t>
            </a:r>
            <a:r>
              <a:rPr lang="en-US" sz="1200" dirty="0" err="1" smtClean="0"/>
              <a:t>Cosmochimica</a:t>
            </a:r>
            <a:r>
              <a:rPr lang="en-US" sz="1200" dirty="0" smtClean="0"/>
              <a:t> </a:t>
            </a:r>
            <a:r>
              <a:rPr lang="en-US" sz="1200" dirty="0" err="1" smtClean="0"/>
              <a:t>Acta</a:t>
            </a:r>
            <a:r>
              <a:rPr lang="en-US" sz="1200" dirty="0" smtClean="0"/>
              <a:t> 64(21):3663-3673.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19" y="5816021"/>
            <a:ext cx="4779962" cy="70226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623638" y="628651"/>
            <a:ext cx="470000" cy="1188666"/>
            <a:chOff x="746076" y="1918711"/>
            <a:chExt cx="470000" cy="1188666"/>
          </a:xfrm>
        </p:grpSpPr>
        <p:sp>
          <p:nvSpPr>
            <p:cNvPr id="18" name="TextBox 17"/>
            <p:cNvSpPr txBox="1"/>
            <p:nvPr/>
          </p:nvSpPr>
          <p:spPr>
            <a:xfrm>
              <a:off x="746076" y="191871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+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71538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981076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515075" y="628651"/>
            <a:ext cx="470000" cy="1188666"/>
            <a:chOff x="746076" y="1918711"/>
            <a:chExt cx="470000" cy="1188666"/>
          </a:xfrm>
        </p:grpSpPr>
        <p:sp>
          <p:nvSpPr>
            <p:cNvPr id="23" name="TextBox 22"/>
            <p:cNvSpPr txBox="1"/>
            <p:nvPr/>
          </p:nvSpPr>
          <p:spPr>
            <a:xfrm>
              <a:off x="746076" y="191871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+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71538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81076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3741226" y="1404294"/>
            <a:ext cx="400110" cy="1223611"/>
            <a:chOff x="781021" y="1883766"/>
            <a:chExt cx="400110" cy="1223611"/>
          </a:xfrm>
        </p:grpSpPr>
        <p:sp>
          <p:nvSpPr>
            <p:cNvPr id="27" name="TextBox 26"/>
            <p:cNvSpPr txBox="1"/>
            <p:nvPr/>
          </p:nvSpPr>
          <p:spPr>
            <a:xfrm rot="5400000">
              <a:off x="746076" y="191871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+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71538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81076" y="2318821"/>
              <a:ext cx="0" cy="7885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Acid (H</a:t>
            </a:r>
            <a:r>
              <a:rPr lang="en-US" baseline="30000" dirty="0"/>
              <a:t>+</a:t>
            </a:r>
            <a:r>
              <a:rPr lang="en-US" dirty="0"/>
              <a:t>) in the Rhizosphere Can </a:t>
            </a:r>
            <a:r>
              <a:rPr lang="en-US" dirty="0" smtClean="0"/>
              <a:t>Exchange </a:t>
            </a:r>
            <a:r>
              <a:rPr lang="en-US" dirty="0"/>
              <a:t>with </a:t>
            </a:r>
            <a:r>
              <a:rPr lang="en-US" dirty="0" smtClean="0"/>
              <a:t>Interlayer K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2082800"/>
            <a:ext cx="4152900" cy="30353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exchanges with </a:t>
            </a:r>
            <a:r>
              <a:rPr lang="en-US" dirty="0"/>
              <a:t>some K</a:t>
            </a:r>
            <a:r>
              <a:rPr lang="en-US" baseline="30000" dirty="0"/>
              <a:t>+</a:t>
            </a:r>
            <a:r>
              <a:rPr lang="en-US" dirty="0"/>
              <a:t> from the </a:t>
            </a:r>
            <a:r>
              <a:rPr lang="en-US" dirty="0" smtClean="0"/>
              <a:t>interlayer</a:t>
            </a:r>
          </a:p>
          <a:p>
            <a:r>
              <a:rPr lang="en-US" dirty="0" smtClean="0"/>
              <a:t>Remaining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rearranges </a:t>
            </a:r>
            <a:r>
              <a:rPr lang="en-US" dirty="0" smtClean="0"/>
              <a:t>from structural </a:t>
            </a:r>
            <a:r>
              <a:rPr lang="en-US" dirty="0"/>
              <a:t>”holes” to the </a:t>
            </a:r>
            <a:r>
              <a:rPr lang="en-US" dirty="0" smtClean="0"/>
              <a:t>water interlayer</a:t>
            </a:r>
          </a:p>
          <a:p>
            <a:r>
              <a:rPr lang="en-US" dirty="0" smtClean="0"/>
              <a:t>Layers collapse around the new interlayer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505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Park, M. et al. 2012. Journal of Physical Chemistry C 116:18678-18683.</a:t>
            </a:r>
            <a:endParaRPr lang="en-US" sz="1200" dirty="0"/>
          </a:p>
        </p:txBody>
      </p:sp>
      <p:sp>
        <p:nvSpPr>
          <p:cNvPr id="214" name="Rectangle 213"/>
          <p:cNvSpPr/>
          <p:nvPr/>
        </p:nvSpPr>
        <p:spPr>
          <a:xfrm>
            <a:off x="5167070" y="3385142"/>
            <a:ext cx="2760512" cy="342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987100" y="2018807"/>
            <a:ext cx="2940482" cy="1037835"/>
            <a:chOff x="471487" y="2462603"/>
            <a:chExt cx="2940482" cy="1037835"/>
          </a:xfrm>
        </p:grpSpPr>
        <p:grpSp>
          <p:nvGrpSpPr>
            <p:cNvPr id="13" name="Group 12"/>
            <p:cNvGrpSpPr/>
            <p:nvPr/>
          </p:nvGrpSpPr>
          <p:grpSpPr>
            <a:xfrm>
              <a:off x="471487" y="3143239"/>
              <a:ext cx="2500316" cy="357199"/>
              <a:chOff x="471487" y="3143239"/>
              <a:chExt cx="2500316" cy="357199"/>
            </a:xfrm>
          </p:grpSpPr>
          <p:sp>
            <p:nvSpPr>
              <p:cNvPr id="6" name="Triangle 5"/>
              <p:cNvSpPr/>
              <p:nvPr/>
            </p:nvSpPr>
            <p:spPr>
              <a:xfrm>
                <a:off x="471487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iangle 6"/>
              <p:cNvSpPr/>
              <p:nvPr/>
            </p:nvSpPr>
            <p:spPr>
              <a:xfrm>
                <a:off x="828675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/>
              <p:cNvSpPr/>
              <p:nvPr/>
            </p:nvSpPr>
            <p:spPr>
              <a:xfrm>
                <a:off x="1185863" y="3143248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/>
              <p:cNvSpPr/>
              <p:nvPr/>
            </p:nvSpPr>
            <p:spPr>
              <a:xfrm>
                <a:off x="1543051" y="3143246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iangle 9"/>
              <p:cNvSpPr/>
              <p:nvPr/>
            </p:nvSpPr>
            <p:spPr>
              <a:xfrm>
                <a:off x="1900239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iangle 10"/>
              <p:cNvSpPr/>
              <p:nvPr/>
            </p:nvSpPr>
            <p:spPr>
              <a:xfrm>
                <a:off x="2614615" y="314323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/>
              <p:cNvSpPr/>
              <p:nvPr/>
            </p:nvSpPr>
            <p:spPr>
              <a:xfrm>
                <a:off x="2259808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911653" y="2462603"/>
              <a:ext cx="2500316" cy="357199"/>
              <a:chOff x="471487" y="3143239"/>
              <a:chExt cx="2500316" cy="357199"/>
            </a:xfrm>
          </p:grpSpPr>
          <p:sp>
            <p:nvSpPr>
              <p:cNvPr id="15" name="Triangle 14"/>
              <p:cNvSpPr/>
              <p:nvPr/>
            </p:nvSpPr>
            <p:spPr>
              <a:xfrm>
                <a:off x="471487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/>
              <p:cNvSpPr/>
              <p:nvPr/>
            </p:nvSpPr>
            <p:spPr>
              <a:xfrm>
                <a:off x="828675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iangle 16"/>
              <p:cNvSpPr/>
              <p:nvPr/>
            </p:nvSpPr>
            <p:spPr>
              <a:xfrm>
                <a:off x="1185863" y="3143248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iangle 17"/>
              <p:cNvSpPr/>
              <p:nvPr/>
            </p:nvSpPr>
            <p:spPr>
              <a:xfrm>
                <a:off x="1543051" y="3143246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iangle 18"/>
              <p:cNvSpPr/>
              <p:nvPr/>
            </p:nvSpPr>
            <p:spPr>
              <a:xfrm>
                <a:off x="1900239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iangle 19"/>
              <p:cNvSpPr/>
              <p:nvPr/>
            </p:nvSpPr>
            <p:spPr>
              <a:xfrm>
                <a:off x="2614615" y="314323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iangle 20"/>
              <p:cNvSpPr/>
              <p:nvPr/>
            </p:nvSpPr>
            <p:spPr>
              <a:xfrm>
                <a:off x="2259808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39721" y="2821249"/>
              <a:ext cx="2596459" cy="321988"/>
              <a:chOff x="664139" y="2842272"/>
              <a:chExt cx="2521034" cy="28652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01441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22" name="Parallelogram 21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1363527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38" name="Parallelogram 37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71264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42" name="Parallelogram 41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2061757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46" name="Parallelogram 45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41087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50" name="Parallelogram 49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2760646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54" name="Parallelogram 53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664139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59" name="Parallelogram 58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/>
          <p:cNvGrpSpPr/>
          <p:nvPr/>
        </p:nvGrpSpPr>
        <p:grpSpPr>
          <a:xfrm>
            <a:off x="5088272" y="4044292"/>
            <a:ext cx="2940482" cy="1037835"/>
            <a:chOff x="471487" y="2462603"/>
            <a:chExt cx="2940482" cy="1037835"/>
          </a:xfrm>
        </p:grpSpPr>
        <p:grpSp>
          <p:nvGrpSpPr>
            <p:cNvPr id="67" name="Group 66"/>
            <p:cNvGrpSpPr/>
            <p:nvPr/>
          </p:nvGrpSpPr>
          <p:grpSpPr>
            <a:xfrm>
              <a:off x="471487" y="3143239"/>
              <a:ext cx="2500316" cy="357199"/>
              <a:chOff x="471487" y="3143239"/>
              <a:chExt cx="2500316" cy="357199"/>
            </a:xfrm>
          </p:grpSpPr>
          <p:sp>
            <p:nvSpPr>
              <p:cNvPr id="105" name="Triangle 104"/>
              <p:cNvSpPr/>
              <p:nvPr/>
            </p:nvSpPr>
            <p:spPr>
              <a:xfrm>
                <a:off x="471487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iangle 105"/>
              <p:cNvSpPr/>
              <p:nvPr/>
            </p:nvSpPr>
            <p:spPr>
              <a:xfrm>
                <a:off x="828675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iangle 106"/>
              <p:cNvSpPr/>
              <p:nvPr/>
            </p:nvSpPr>
            <p:spPr>
              <a:xfrm>
                <a:off x="1185863" y="3143248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iangle 107"/>
              <p:cNvSpPr/>
              <p:nvPr/>
            </p:nvSpPr>
            <p:spPr>
              <a:xfrm>
                <a:off x="1543051" y="3143246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riangle 108"/>
              <p:cNvSpPr/>
              <p:nvPr/>
            </p:nvSpPr>
            <p:spPr>
              <a:xfrm>
                <a:off x="1900239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iangle 109"/>
              <p:cNvSpPr/>
              <p:nvPr/>
            </p:nvSpPr>
            <p:spPr>
              <a:xfrm>
                <a:off x="2614615" y="314323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riangle 110"/>
              <p:cNvSpPr/>
              <p:nvPr/>
            </p:nvSpPr>
            <p:spPr>
              <a:xfrm>
                <a:off x="2259808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flipV="1">
              <a:off x="911653" y="2462603"/>
              <a:ext cx="2500316" cy="357199"/>
              <a:chOff x="471487" y="3143239"/>
              <a:chExt cx="2500316" cy="357199"/>
            </a:xfrm>
          </p:grpSpPr>
          <p:sp>
            <p:nvSpPr>
              <p:cNvPr id="98" name="Triangle 97"/>
              <p:cNvSpPr/>
              <p:nvPr/>
            </p:nvSpPr>
            <p:spPr>
              <a:xfrm>
                <a:off x="471487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riangle 98"/>
              <p:cNvSpPr/>
              <p:nvPr/>
            </p:nvSpPr>
            <p:spPr>
              <a:xfrm>
                <a:off x="828675" y="3143249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riangle 99"/>
              <p:cNvSpPr/>
              <p:nvPr/>
            </p:nvSpPr>
            <p:spPr>
              <a:xfrm>
                <a:off x="1185863" y="3143248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iangle 100"/>
              <p:cNvSpPr/>
              <p:nvPr/>
            </p:nvSpPr>
            <p:spPr>
              <a:xfrm>
                <a:off x="1543051" y="3143246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riangle 101"/>
              <p:cNvSpPr/>
              <p:nvPr/>
            </p:nvSpPr>
            <p:spPr>
              <a:xfrm>
                <a:off x="1900239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riangle 102"/>
              <p:cNvSpPr/>
              <p:nvPr/>
            </p:nvSpPr>
            <p:spPr>
              <a:xfrm>
                <a:off x="2614615" y="3143239"/>
                <a:ext cx="357188" cy="35718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iangle 103"/>
              <p:cNvSpPr/>
              <p:nvPr/>
            </p:nvSpPr>
            <p:spPr>
              <a:xfrm>
                <a:off x="2259808" y="3143244"/>
                <a:ext cx="357188" cy="35718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9721" y="2821249"/>
              <a:ext cx="2596459" cy="321988"/>
              <a:chOff x="664139" y="2842272"/>
              <a:chExt cx="2521034" cy="28652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01441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95" name="Parallelogram 94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363527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92" name="Parallelogram 91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171264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89" name="Parallelogram 88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2061757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86" name="Parallelogram 85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2410872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83" name="Parallelogram 82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760646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80" name="Parallelogram 79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664139" y="2842272"/>
                <a:ext cx="424527" cy="286526"/>
                <a:chOff x="1014413" y="2842437"/>
                <a:chExt cx="428626" cy="286526"/>
              </a:xfrm>
            </p:grpSpPr>
            <p:sp>
              <p:nvSpPr>
                <p:cNvPr id="77" name="Parallelogram 76"/>
                <p:cNvSpPr/>
                <p:nvPr/>
              </p:nvSpPr>
              <p:spPr>
                <a:xfrm>
                  <a:off x="1014413" y="2843213"/>
                  <a:ext cx="428626" cy="285750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084521" y="2842437"/>
                  <a:ext cx="279936" cy="286526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020726" y="2849526"/>
                  <a:ext cx="418214" cy="2693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3" name="Oval 112"/>
          <p:cNvSpPr/>
          <p:nvPr/>
        </p:nvSpPr>
        <p:spPr>
          <a:xfrm>
            <a:off x="5522527" y="3068164"/>
            <a:ext cx="320040" cy="32004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88879" y="3068164"/>
            <a:ext cx="320040" cy="32004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98784" y="3722385"/>
            <a:ext cx="320040" cy="32004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138320" y="3722385"/>
            <a:ext cx="320040" cy="32004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8129590" y="3068164"/>
            <a:ext cx="228600" cy="2286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4786854" y="3813825"/>
            <a:ext cx="228600" cy="2286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87100" y="2014241"/>
            <a:ext cx="2940482" cy="1281947"/>
            <a:chOff x="5110876" y="2791758"/>
            <a:chExt cx="2940482" cy="1281947"/>
          </a:xfrm>
        </p:grpSpPr>
        <p:grpSp>
          <p:nvGrpSpPr>
            <p:cNvPr id="278" name="Group 277"/>
            <p:cNvGrpSpPr/>
            <p:nvPr/>
          </p:nvGrpSpPr>
          <p:grpSpPr>
            <a:xfrm>
              <a:off x="5110876" y="2791758"/>
              <a:ext cx="2940482" cy="1037835"/>
              <a:chOff x="471487" y="2462603"/>
              <a:chExt cx="2940482" cy="1037835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471487" y="3143239"/>
                <a:ext cx="2500316" cy="357199"/>
                <a:chOff x="471487" y="3143239"/>
                <a:chExt cx="2500316" cy="357199"/>
              </a:xfrm>
            </p:grpSpPr>
            <p:sp>
              <p:nvSpPr>
                <p:cNvPr id="317" name="Triangle 316"/>
                <p:cNvSpPr/>
                <p:nvPr/>
              </p:nvSpPr>
              <p:spPr>
                <a:xfrm>
                  <a:off x="471487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Triangle 317"/>
                <p:cNvSpPr/>
                <p:nvPr/>
              </p:nvSpPr>
              <p:spPr>
                <a:xfrm>
                  <a:off x="828675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Triangle 318"/>
                <p:cNvSpPr/>
                <p:nvPr/>
              </p:nvSpPr>
              <p:spPr>
                <a:xfrm>
                  <a:off x="1185863" y="3143248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Triangle 319"/>
                <p:cNvSpPr/>
                <p:nvPr/>
              </p:nvSpPr>
              <p:spPr>
                <a:xfrm>
                  <a:off x="1543051" y="3143246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Triangle 320"/>
                <p:cNvSpPr/>
                <p:nvPr/>
              </p:nvSpPr>
              <p:spPr>
                <a:xfrm>
                  <a:off x="1900239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Triangle 321"/>
                <p:cNvSpPr/>
                <p:nvPr/>
              </p:nvSpPr>
              <p:spPr>
                <a:xfrm>
                  <a:off x="2614615" y="314323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Triangle 322"/>
                <p:cNvSpPr/>
                <p:nvPr/>
              </p:nvSpPr>
              <p:spPr>
                <a:xfrm>
                  <a:off x="2259808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" name="Group 279"/>
              <p:cNvGrpSpPr/>
              <p:nvPr/>
            </p:nvGrpSpPr>
            <p:grpSpPr>
              <a:xfrm flipV="1">
                <a:off x="911653" y="2462603"/>
                <a:ext cx="2500316" cy="357199"/>
                <a:chOff x="471487" y="3143239"/>
                <a:chExt cx="2500316" cy="357199"/>
              </a:xfrm>
            </p:grpSpPr>
            <p:sp>
              <p:nvSpPr>
                <p:cNvPr id="310" name="Triangle 309"/>
                <p:cNvSpPr/>
                <p:nvPr/>
              </p:nvSpPr>
              <p:spPr>
                <a:xfrm>
                  <a:off x="471487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Triangle 310"/>
                <p:cNvSpPr/>
                <p:nvPr/>
              </p:nvSpPr>
              <p:spPr>
                <a:xfrm>
                  <a:off x="828675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Triangle 311"/>
                <p:cNvSpPr/>
                <p:nvPr/>
              </p:nvSpPr>
              <p:spPr>
                <a:xfrm>
                  <a:off x="1185863" y="3143248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Triangle 312"/>
                <p:cNvSpPr/>
                <p:nvPr/>
              </p:nvSpPr>
              <p:spPr>
                <a:xfrm>
                  <a:off x="1543051" y="3143246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Triangle 313"/>
                <p:cNvSpPr/>
                <p:nvPr/>
              </p:nvSpPr>
              <p:spPr>
                <a:xfrm>
                  <a:off x="1900239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Triangle 314"/>
                <p:cNvSpPr/>
                <p:nvPr/>
              </p:nvSpPr>
              <p:spPr>
                <a:xfrm>
                  <a:off x="2614615" y="314323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Triangle 315"/>
                <p:cNvSpPr/>
                <p:nvPr/>
              </p:nvSpPr>
              <p:spPr>
                <a:xfrm>
                  <a:off x="2259808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639721" y="2821249"/>
                <a:ext cx="2596459" cy="321988"/>
                <a:chOff x="664139" y="2842272"/>
                <a:chExt cx="2521034" cy="286526"/>
              </a:xfrm>
            </p:grpSpPr>
            <p:grpSp>
              <p:nvGrpSpPr>
                <p:cNvPr id="282" name="Group 281"/>
                <p:cNvGrpSpPr/>
                <p:nvPr/>
              </p:nvGrpSpPr>
              <p:grpSpPr>
                <a:xfrm>
                  <a:off x="101441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07" name="Parallelogram 306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8" name="Straight Connector 307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3" name="Group 282"/>
                <p:cNvGrpSpPr/>
                <p:nvPr/>
              </p:nvGrpSpPr>
              <p:grpSpPr>
                <a:xfrm>
                  <a:off x="1363527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04" name="Parallelogram 303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Group 283"/>
                <p:cNvGrpSpPr/>
                <p:nvPr/>
              </p:nvGrpSpPr>
              <p:grpSpPr>
                <a:xfrm>
                  <a:off x="171264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01" name="Parallelogram 300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2" name="Straight Connector 301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5" name="Group 284"/>
                <p:cNvGrpSpPr/>
                <p:nvPr/>
              </p:nvGrpSpPr>
              <p:grpSpPr>
                <a:xfrm>
                  <a:off x="2061757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298" name="Parallelogram 297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>
                  <a:off x="241087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295" name="Parallelogram 294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2760646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292" name="Parallelogram 291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664139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289" name="Parallelogram 288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74" name="Oval 373"/>
            <p:cNvSpPr/>
            <p:nvPr/>
          </p:nvSpPr>
          <p:spPr>
            <a:xfrm>
              <a:off x="7123360" y="3845105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8272" y="3822170"/>
            <a:ext cx="2940482" cy="1266446"/>
            <a:chOff x="5245810" y="4160330"/>
            <a:chExt cx="2940482" cy="1266446"/>
          </a:xfrm>
        </p:grpSpPr>
        <p:grpSp>
          <p:nvGrpSpPr>
            <p:cNvPr id="324" name="Group 323"/>
            <p:cNvGrpSpPr/>
            <p:nvPr/>
          </p:nvGrpSpPr>
          <p:grpSpPr>
            <a:xfrm>
              <a:off x="5245810" y="4388941"/>
              <a:ext cx="2940482" cy="1037835"/>
              <a:chOff x="471487" y="2462603"/>
              <a:chExt cx="2940482" cy="1037835"/>
            </a:xfrm>
          </p:grpSpPr>
          <p:grpSp>
            <p:nvGrpSpPr>
              <p:cNvPr id="325" name="Group 324"/>
              <p:cNvGrpSpPr/>
              <p:nvPr/>
            </p:nvGrpSpPr>
            <p:grpSpPr>
              <a:xfrm>
                <a:off x="471487" y="3143239"/>
                <a:ext cx="2500316" cy="357199"/>
                <a:chOff x="471487" y="3143239"/>
                <a:chExt cx="2500316" cy="357199"/>
              </a:xfrm>
            </p:grpSpPr>
            <p:sp>
              <p:nvSpPr>
                <p:cNvPr id="363" name="Triangle 362"/>
                <p:cNvSpPr/>
                <p:nvPr/>
              </p:nvSpPr>
              <p:spPr>
                <a:xfrm>
                  <a:off x="471487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Triangle 363"/>
                <p:cNvSpPr/>
                <p:nvPr/>
              </p:nvSpPr>
              <p:spPr>
                <a:xfrm>
                  <a:off x="828675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Triangle 364"/>
                <p:cNvSpPr/>
                <p:nvPr/>
              </p:nvSpPr>
              <p:spPr>
                <a:xfrm>
                  <a:off x="1185863" y="3143248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Triangle 365"/>
                <p:cNvSpPr/>
                <p:nvPr/>
              </p:nvSpPr>
              <p:spPr>
                <a:xfrm>
                  <a:off x="1543051" y="3143246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Triangle 366"/>
                <p:cNvSpPr/>
                <p:nvPr/>
              </p:nvSpPr>
              <p:spPr>
                <a:xfrm>
                  <a:off x="1900239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Triangle 367"/>
                <p:cNvSpPr/>
                <p:nvPr/>
              </p:nvSpPr>
              <p:spPr>
                <a:xfrm>
                  <a:off x="2614615" y="314323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Triangle 368"/>
                <p:cNvSpPr/>
                <p:nvPr/>
              </p:nvSpPr>
              <p:spPr>
                <a:xfrm>
                  <a:off x="2259808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 flipV="1">
                <a:off x="911653" y="2462603"/>
                <a:ext cx="2500316" cy="357199"/>
                <a:chOff x="471487" y="3143239"/>
                <a:chExt cx="2500316" cy="357199"/>
              </a:xfrm>
            </p:grpSpPr>
            <p:sp>
              <p:nvSpPr>
                <p:cNvPr id="356" name="Triangle 355"/>
                <p:cNvSpPr/>
                <p:nvPr/>
              </p:nvSpPr>
              <p:spPr>
                <a:xfrm>
                  <a:off x="471487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Triangle 356"/>
                <p:cNvSpPr/>
                <p:nvPr/>
              </p:nvSpPr>
              <p:spPr>
                <a:xfrm>
                  <a:off x="828675" y="314324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Triangle 357"/>
                <p:cNvSpPr/>
                <p:nvPr/>
              </p:nvSpPr>
              <p:spPr>
                <a:xfrm>
                  <a:off x="1185863" y="3143248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Triangle 358"/>
                <p:cNvSpPr/>
                <p:nvPr/>
              </p:nvSpPr>
              <p:spPr>
                <a:xfrm>
                  <a:off x="1543051" y="3143246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Triangle 359"/>
                <p:cNvSpPr/>
                <p:nvPr/>
              </p:nvSpPr>
              <p:spPr>
                <a:xfrm>
                  <a:off x="1900239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Triangle 360"/>
                <p:cNvSpPr/>
                <p:nvPr/>
              </p:nvSpPr>
              <p:spPr>
                <a:xfrm>
                  <a:off x="2614615" y="3143239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Triangle 361"/>
                <p:cNvSpPr/>
                <p:nvPr/>
              </p:nvSpPr>
              <p:spPr>
                <a:xfrm>
                  <a:off x="2259808" y="3143244"/>
                  <a:ext cx="357188" cy="357189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639721" y="2821249"/>
                <a:ext cx="2596459" cy="321988"/>
                <a:chOff x="664139" y="2842272"/>
                <a:chExt cx="2521034" cy="286526"/>
              </a:xfrm>
            </p:grpSpPr>
            <p:grpSp>
              <p:nvGrpSpPr>
                <p:cNvPr id="328" name="Group 327"/>
                <p:cNvGrpSpPr/>
                <p:nvPr/>
              </p:nvGrpSpPr>
              <p:grpSpPr>
                <a:xfrm>
                  <a:off x="101441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53" name="Parallelogram 352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4" name="Straight Connector 353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Straight Connector 354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9" name="Group 328"/>
                <p:cNvGrpSpPr/>
                <p:nvPr/>
              </p:nvGrpSpPr>
              <p:grpSpPr>
                <a:xfrm>
                  <a:off x="1363527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50" name="Parallelogram 349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1" name="Straight Connector 350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0" name="Group 329"/>
                <p:cNvGrpSpPr/>
                <p:nvPr/>
              </p:nvGrpSpPr>
              <p:grpSpPr>
                <a:xfrm>
                  <a:off x="171264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47" name="Parallelogram 346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" name="Group 330"/>
                <p:cNvGrpSpPr/>
                <p:nvPr/>
              </p:nvGrpSpPr>
              <p:grpSpPr>
                <a:xfrm>
                  <a:off x="2061757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44" name="Parallelogram 343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5" name="Straight Connector 344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2410872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41" name="Parallelogram 340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2760646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38" name="Parallelogram 337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664139" y="2842272"/>
                  <a:ext cx="424527" cy="286526"/>
                  <a:chOff x="1014413" y="2842437"/>
                  <a:chExt cx="428626" cy="286526"/>
                </a:xfrm>
              </p:grpSpPr>
              <p:sp>
                <p:nvSpPr>
                  <p:cNvPr id="335" name="Parallelogram 334"/>
                  <p:cNvSpPr/>
                  <p:nvPr/>
                </p:nvSpPr>
                <p:spPr>
                  <a:xfrm>
                    <a:off x="1014413" y="2843213"/>
                    <a:ext cx="428626" cy="285750"/>
                  </a:xfrm>
                  <a:prstGeom prst="parallelogram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6" name="Straight Connector 335"/>
                  <p:cNvCxnSpPr/>
                  <p:nvPr/>
                </p:nvCxnSpPr>
                <p:spPr>
                  <a:xfrm>
                    <a:off x="1084521" y="2842437"/>
                    <a:ext cx="279936" cy="28652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 flipV="1">
                    <a:off x="1020726" y="2849526"/>
                    <a:ext cx="418214" cy="26935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75" name="Oval 374"/>
            <p:cNvSpPr/>
            <p:nvPr/>
          </p:nvSpPr>
          <p:spPr>
            <a:xfrm>
              <a:off x="6296114" y="4160330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9777" y="5446600"/>
            <a:ext cx="8384446" cy="561843"/>
            <a:chOff x="564055" y="5803801"/>
            <a:chExt cx="8384446" cy="561843"/>
          </a:xfrm>
        </p:grpSpPr>
        <p:sp>
          <p:nvSpPr>
            <p:cNvPr id="276" name="Rectangle 275"/>
            <p:cNvSpPr/>
            <p:nvPr/>
          </p:nvSpPr>
          <p:spPr>
            <a:xfrm>
              <a:off x="564055" y="5803801"/>
              <a:ext cx="8384446" cy="561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668860" y="5913028"/>
              <a:ext cx="320040" cy="32004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28684" y="5958748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riangle 260"/>
            <p:cNvSpPr/>
            <p:nvPr/>
          </p:nvSpPr>
          <p:spPr>
            <a:xfrm>
              <a:off x="2466474" y="5894454"/>
              <a:ext cx="357188" cy="35718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4378081" y="5912054"/>
              <a:ext cx="437228" cy="321988"/>
              <a:chOff x="1014413" y="2842437"/>
              <a:chExt cx="428626" cy="286526"/>
            </a:xfrm>
          </p:grpSpPr>
          <p:sp>
            <p:nvSpPr>
              <p:cNvPr id="269" name="Parallelogram 268"/>
              <p:cNvSpPr/>
              <p:nvPr/>
            </p:nvSpPr>
            <p:spPr>
              <a:xfrm>
                <a:off x="1014413" y="2843213"/>
                <a:ext cx="428626" cy="285750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/>
              <p:cNvCxnSpPr/>
              <p:nvPr/>
            </p:nvCxnSpPr>
            <p:spPr>
              <a:xfrm>
                <a:off x="1084521" y="2842437"/>
                <a:ext cx="279936" cy="28652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1020726" y="2849526"/>
                <a:ext cx="418214" cy="26935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Box 271"/>
            <p:cNvSpPr txBox="1"/>
            <p:nvPr/>
          </p:nvSpPr>
          <p:spPr>
            <a:xfrm>
              <a:off x="983982" y="5872993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860661" y="587299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</a:t>
              </a:r>
              <a:r>
                <a:rPr lang="en-US" baseline="30000" smtClean="0"/>
                <a:t>+</a:t>
              </a:r>
              <a:endParaRPr lang="en-US" baseline="30000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825146" y="5872993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tetrahedron</a:t>
              </a:r>
              <a:endParaRPr lang="en-US" baseline="-25000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4853168" y="587299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octahedron</a:t>
              </a:r>
              <a:endParaRPr lang="en-US" baseline="-25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15852" y="5935401"/>
              <a:ext cx="544914" cy="275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998928" y="5872993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nterlayer water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81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4826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4775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2326 -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6441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54 L 0.00157 0.049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6892 -0.047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00017 0.03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0017 -0.036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113" grpId="0" animBg="1"/>
      <p:bldP spid="114" grpId="0" animBg="1"/>
      <p:bldP spid="115" grpId="0" animBg="1"/>
      <p:bldP spid="116" grpId="0" animBg="1"/>
      <p:bldP spid="216" grpId="0" animBg="1"/>
      <p:bldP spid="216" grpId="1" animBg="1"/>
      <p:bldP spid="216" grpId="2" animBg="1"/>
      <p:bldP spid="219" grpId="0" animBg="1"/>
      <p:bldP spid="219" grpId="1" animBg="1"/>
      <p:bldP spid="21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Acids Release K from Minerals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3724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Wang, H.-Y. et al. 2011. Plant and Soil 343:209-220.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67269"/>
            <a:ext cx="8483600" cy="4864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200" y="2628900"/>
            <a:ext cx="655638" cy="255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16538" y="3531166"/>
            <a:ext cx="220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Available K (ppm)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505019"/>
            <a:ext cx="5672139" cy="114300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/>
              <a:t>How </a:t>
            </a:r>
            <a:r>
              <a:rPr lang="en-US" smtClean="0"/>
              <a:t>Plants </a:t>
            </a:r>
            <a:r>
              <a:rPr lang="en-US"/>
              <a:t>A</a:t>
            </a:r>
            <a:r>
              <a:rPr lang="en-US" smtClean="0"/>
              <a:t>ccess </a:t>
            </a:r>
            <a:r>
              <a:rPr lang="en-US" dirty="0"/>
              <a:t>M</a:t>
            </a:r>
            <a:r>
              <a:rPr lang="en-US" smtClean="0"/>
              <a:t>ore </a:t>
            </a:r>
            <a:r>
              <a:rPr lang="en-US"/>
              <a:t>K </a:t>
            </a:r>
            <a:r>
              <a:rPr lang="en-US" smtClean="0"/>
              <a:t>Than </a:t>
            </a:r>
            <a:r>
              <a:rPr lang="en-US" dirty="0"/>
              <a:t>I</a:t>
            </a:r>
            <a:r>
              <a:rPr lang="en-US" smtClean="0"/>
              <a:t>s </a:t>
            </a:r>
            <a:r>
              <a:rPr lang="en-US" dirty="0"/>
              <a:t>in </a:t>
            </a:r>
            <a:r>
              <a:rPr lang="en-US"/>
              <a:t>a </a:t>
            </a:r>
            <a:r>
              <a:rPr lang="en-US" smtClean="0"/>
              <a:t>Soil </a:t>
            </a:r>
            <a:r>
              <a:rPr lang="en-US" dirty="0"/>
              <a:t>T</a:t>
            </a:r>
            <a:r>
              <a:rPr lang="en-US" smtClean="0"/>
              <a:t>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24940" y="4648019"/>
            <a:ext cx="7154779" cy="1384995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dirty="0"/>
              <a:t>Form symbiotic </a:t>
            </a:r>
            <a:r>
              <a:rPr lang="en-US" sz="2800" dirty="0" smtClean="0"/>
              <a:t>relationships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microbial </a:t>
            </a:r>
            <a:r>
              <a:rPr lang="en-US" sz="2800" dirty="0" smtClean="0"/>
              <a:t>communities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rhizosphere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Rhizodeposition</a:t>
            </a:r>
            <a:r>
              <a:rPr lang="en-US" dirty="0" smtClean="0"/>
              <a:t> of Carbon Enriches the Rhizosphere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91" y="1381217"/>
            <a:ext cx="3388137" cy="5258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581001"/>
            <a:ext cx="4094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Jones, D.L. et al. 2009. Plant and Soil 321:5-33. Figure 1.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40696" y="5924368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smtClean="0"/>
              <a:t>of mucilage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409959" y="5302657"/>
            <a:ext cx="4731164" cy="480853"/>
            <a:chOff x="3409959" y="5302657"/>
            <a:chExt cx="4731164" cy="480853"/>
          </a:xfrm>
        </p:grpSpPr>
        <p:sp>
          <p:nvSpPr>
            <p:cNvPr id="9" name="TextBox 8"/>
            <p:cNvSpPr txBox="1"/>
            <p:nvPr/>
          </p:nvSpPr>
          <p:spPr>
            <a:xfrm>
              <a:off x="4240696" y="5302657"/>
              <a:ext cx="3900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oss of root cap and border cells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endCxn id="9" idx="1"/>
            </p:cNvCxnSpPr>
            <p:nvPr/>
          </p:nvCxnSpPr>
          <p:spPr>
            <a:xfrm flipV="1">
              <a:off x="3409959" y="5502712"/>
              <a:ext cx="830737" cy="2807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763086" y="5993861"/>
            <a:ext cx="477610" cy="13056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48540" y="4316506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oss of soluble exudates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6021" y="3130437"/>
            <a:ext cx="424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smtClean="0"/>
              <a:t>of volatile organic compounds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15986" y="2103394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to symbionts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6873" y="2136524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Loss of cells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559" y="4379328"/>
            <a:ext cx="2222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11% of</a:t>
            </a:r>
            <a:br>
              <a:rPr lang="en-US" dirty="0" smtClean="0"/>
            </a:br>
            <a:r>
              <a:rPr lang="en-US" dirty="0" smtClean="0"/>
              <a:t>plant carbon</a:t>
            </a:r>
            <a:br>
              <a:rPr lang="en-US" dirty="0" smtClean="0"/>
            </a:br>
            <a:r>
              <a:rPr lang="en-US" dirty="0" smtClean="0"/>
              <a:t>is deposited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smtClean="0"/>
              <a:t>the rhizosphere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K-Solubilizing Bacteria (KSB)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4403558" cy="4709161"/>
          </a:xfrm>
        </p:spPr>
        <p:txBody>
          <a:bodyPr>
            <a:normAutofit/>
          </a:bodyPr>
          <a:lstStyle/>
          <a:p>
            <a:r>
              <a:rPr lang="en-US" dirty="0"/>
              <a:t>KSB have been isolated from the rhizospheres of corn, banana, sugarcane, potato, pigeon pea, tobacco</a:t>
            </a:r>
          </a:p>
          <a:p>
            <a:r>
              <a:rPr lang="en-US" dirty="0" smtClean="0"/>
              <a:t>KSB utilize carbon compounds in the rhizosphere</a:t>
            </a:r>
          </a:p>
          <a:p>
            <a:r>
              <a:rPr lang="en-US" dirty="0" smtClean="0"/>
              <a:t>KSB produce H</a:t>
            </a:r>
            <a:r>
              <a:rPr lang="en-US" baseline="30000" dirty="0" smtClean="0"/>
              <a:t>+</a:t>
            </a:r>
            <a:r>
              <a:rPr lang="en-US" dirty="0" smtClean="0"/>
              <a:t> and organic acids that break down mineral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97" y="1764631"/>
            <a:ext cx="3671203" cy="3460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656" y="5232142"/>
            <a:ext cx="3397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Paenibacillus</a:t>
            </a:r>
            <a:r>
              <a:rPr lang="en-US" i="1" dirty="0"/>
              <a:t> </a:t>
            </a:r>
            <a:r>
              <a:rPr lang="en-US" i="1" dirty="0" err="1" smtClean="0"/>
              <a:t>mucilaginosus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200" dirty="0"/>
              <a:t>https://</a:t>
            </a:r>
            <a:r>
              <a:rPr lang="en-US" sz="1200" dirty="0" err="1"/>
              <a:t>spacemicrobes.org</a:t>
            </a:r>
            <a:r>
              <a:rPr lang="en-US" sz="1200" dirty="0"/>
              <a:t>/</a:t>
            </a:r>
            <a:r>
              <a:rPr lang="en-US" sz="1200" dirty="0" err="1"/>
              <a:t>baseball_cards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err="1" smtClean="0"/>
              <a:t>paenibacillus-mucilaginosus</a:t>
            </a:r>
            <a:r>
              <a:rPr lang="en-US" sz="1200" dirty="0"/>
              <a:t>/</a:t>
            </a:r>
          </a:p>
          <a:p>
            <a:pPr algn="ctr"/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42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Meena</a:t>
            </a:r>
            <a:r>
              <a:rPr lang="en-US" sz="1200" dirty="0" smtClean="0"/>
              <a:t>, V.S. et al. 2015. Ecological Engineering 81:340-347;</a:t>
            </a:r>
          </a:p>
          <a:p>
            <a:r>
              <a:rPr lang="en-US" sz="1200" dirty="0" smtClean="0"/>
              <a:t>Ullman, W.J. et al. 1996. Chemical Geology 132:11-17.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10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999874"/>
            <a:ext cx="6264443" cy="164814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Minerals with Potassium That Is Not Detected by Standard Soil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K-Solubilizing Bacteria (KSB)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63089"/>
            <a:ext cx="501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Barker, W.W. et al. 1998. American Mineralogist 83:1551-1563. Figures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189"/>
            <a:ext cx="4254525" cy="4415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25" y="1319147"/>
            <a:ext cx="3366675" cy="2535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32" y="3854943"/>
            <a:ext cx="3347068" cy="25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505019"/>
            <a:ext cx="5572125" cy="1143000"/>
          </a:xfrm>
        </p:spPr>
        <p:txBody>
          <a:bodyPr/>
          <a:lstStyle/>
          <a:p>
            <a:r>
              <a:rPr lang="en-US" dirty="0" smtClean="0"/>
              <a:t>Where to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</a:t>
            </a:r>
            <a:r>
              <a:rPr lang="en-US" sz="2800" smtClean="0"/>
              <a:t>K Recommendations in North Dakota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200400" cy="4709161"/>
          </a:xfrm>
        </p:spPr>
        <p:txBody>
          <a:bodyPr/>
          <a:lstStyle/>
          <a:p>
            <a:r>
              <a:rPr lang="en-US" dirty="0" smtClean="0"/>
              <a:t>Yield response to K was reduced by the presence of K-feldspars</a:t>
            </a:r>
          </a:p>
          <a:p>
            <a:r>
              <a:rPr lang="en-US" dirty="0" smtClean="0"/>
              <a:t>Soils with more </a:t>
            </a:r>
            <a:r>
              <a:rPr lang="en-US" dirty="0" err="1" smtClean="0"/>
              <a:t>illite</a:t>
            </a:r>
            <a:r>
              <a:rPr lang="en-US" dirty="0" smtClean="0"/>
              <a:t> had a critical soil test level 50 ppm lower than soils with less </a:t>
            </a:r>
            <a:r>
              <a:rPr lang="en-US" dirty="0" err="1" smtClean="0"/>
              <a:t>illite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1725897"/>
            <a:ext cx="4886325" cy="3825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5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6 at 11.4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31" y="1387341"/>
            <a:ext cx="631371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pic>
        <p:nvPicPr>
          <p:cNvPr id="5" name="Picture 4" descr="Screen Shot 2013-11-06 at 10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484" y="5906524"/>
            <a:ext cx="1925514" cy="5245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Can Lack of Yield Response on a Sand Be Explained?</a:t>
            </a:r>
            <a:endParaRPr lang="en-US" sz="2800" dirty="0"/>
          </a:p>
        </p:txBody>
      </p:sp>
      <p:pic>
        <p:nvPicPr>
          <p:cNvPr id="9" name="Picture 8" descr="Screen Shot 2013-11-06 at 10.58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37" y="4110890"/>
            <a:ext cx="2493190" cy="1073539"/>
          </a:xfrm>
          <a:prstGeom prst="rect">
            <a:avLst/>
          </a:prstGeom>
        </p:spPr>
      </p:pic>
      <p:pic>
        <p:nvPicPr>
          <p:cNvPr id="10" name="Picture 9" descr="Screen Shot 2013-11-06 at 10.57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6" y="1835925"/>
            <a:ext cx="470611" cy="3340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5196" y="1622154"/>
            <a:ext cx="14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Tracy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Sand Particles Can Have Mineral Inclusions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3679446" cy="4709161"/>
          </a:xfrm>
        </p:spPr>
        <p:txBody>
          <a:bodyPr/>
          <a:lstStyle/>
          <a:p>
            <a:r>
              <a:rPr lang="en-US" dirty="0" smtClean="0"/>
              <a:t>Fine Sand</a:t>
            </a:r>
            <a:br>
              <a:rPr lang="en-US" dirty="0" smtClean="0"/>
            </a:br>
            <a:r>
              <a:rPr lang="en-US" dirty="0" smtClean="0"/>
              <a:t>(100 – 250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Individual quartz grains contained inclusions of</a:t>
            </a:r>
          </a:p>
          <a:p>
            <a:pPr lvl="1"/>
            <a:r>
              <a:rPr lang="en-US" dirty="0" smtClean="0"/>
              <a:t>Feldspar</a:t>
            </a:r>
          </a:p>
          <a:p>
            <a:pPr lvl="1"/>
            <a:r>
              <a:rPr lang="en-US" dirty="0" smtClean="0"/>
              <a:t>Mica</a:t>
            </a:r>
          </a:p>
          <a:p>
            <a:r>
              <a:rPr lang="en-US" dirty="0" smtClean="0"/>
              <a:t>May help explain why some sands seem to have an adequate supply of 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794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Meyer, M.C., P. Austin, and P. </a:t>
            </a:r>
            <a:r>
              <a:rPr lang="en-US" sz="1200" dirty="0" err="1" smtClean="0"/>
              <a:t>Tropper</a:t>
            </a:r>
            <a:r>
              <a:rPr lang="en-US" sz="1200" dirty="0" smtClean="0"/>
              <a:t>. 2013. Quantitative evaluation of mineral grains using automated SEM-EDS</a:t>
            </a:r>
            <a:br>
              <a:rPr lang="en-US" sz="1200" dirty="0" smtClean="0"/>
            </a:br>
            <a:r>
              <a:rPr lang="en-US" sz="1200" dirty="0" smtClean="0"/>
              <a:t>analysis and its application potential in optically stimulated luminescence dating. Radiation Measurements 58:1-11.</a:t>
            </a:r>
            <a:endParaRPr lang="en-US" sz="1200" dirty="0"/>
          </a:p>
        </p:txBody>
      </p:sp>
      <p:pic>
        <p:nvPicPr>
          <p:cNvPr id="4" name="Picture 3" descr="Screen Shot 2013-12-20 at 9.2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28" y="1349166"/>
            <a:ext cx="4170217" cy="47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 in soil test </a:t>
            </a:r>
            <a:r>
              <a:rPr lang="en-US" dirty="0" err="1" smtClean="0"/>
              <a:t>extractants</a:t>
            </a:r>
            <a:r>
              <a:rPr lang="en-US" dirty="0" smtClean="0"/>
              <a:t> will get us only so far:</a:t>
            </a:r>
          </a:p>
          <a:p>
            <a:pPr lvl="1"/>
            <a:r>
              <a:rPr lang="en-US" dirty="0" smtClean="0"/>
              <a:t>The sodium </a:t>
            </a:r>
            <a:r>
              <a:rPr lang="en-US" dirty="0" err="1" smtClean="0"/>
              <a:t>tetraphenyl</a:t>
            </a:r>
            <a:r>
              <a:rPr lang="en-US" dirty="0" smtClean="0"/>
              <a:t> boron test detects interlayer K, but the quantity extracted depends on the reaction time. Matching the results of this test to what a plant accesses will be difficult.</a:t>
            </a:r>
          </a:p>
          <a:p>
            <a:pPr lvl="1"/>
            <a:r>
              <a:rPr lang="en-US" dirty="0" smtClean="0"/>
              <a:t>Ion exchange resins mimic roots as a “sink” for nutrients, but do not provide microbiomes for bacteria and other microorganisms</a:t>
            </a:r>
          </a:p>
          <a:p>
            <a:r>
              <a:rPr lang="en-US" dirty="0" smtClean="0"/>
              <a:t>How well a particular soil test correlates with yield response or nutrient uptake will be highly dependent on the mineral composition of the soil and the hybrids/varieties being grown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Phyllosilicates</a:t>
            </a:r>
            <a:r>
              <a:rPr lang="en-US" dirty="0" smtClean="0"/>
              <a:t>: Layer Structure</a:t>
            </a:r>
            <a:endParaRPr lang="en-US" dirty="0"/>
          </a:p>
        </p:txBody>
      </p:sp>
      <p:pic>
        <p:nvPicPr>
          <p:cNvPr id="3" name="Picture 2" descr="Screen Shot 2013-12-19 at 11.1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15" y="1232814"/>
            <a:ext cx="37973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7802695" y="1950203"/>
            <a:ext cx="1698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Michele Hogan</a:t>
            </a:r>
            <a:endParaRPr lang="en-US" sz="1200" dirty="0"/>
          </a:p>
        </p:txBody>
      </p:sp>
      <p:pic>
        <p:nvPicPr>
          <p:cNvPr id="7" name="Picture 6" descr="Screen Shot 2013-12-20 at 8.53.5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55" y="1244908"/>
            <a:ext cx="4149220" cy="484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832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 Silva, A. de A.S., J.A. </a:t>
            </a:r>
            <a:r>
              <a:rPr lang="en-US" sz="1200" dirty="0" err="1" smtClean="0"/>
              <a:t>Sampaio</a:t>
            </a:r>
            <a:r>
              <a:rPr lang="en-US" sz="1200" dirty="0" smtClean="0"/>
              <a:t>, A.B. da Luz, S.C.A. </a:t>
            </a:r>
            <a:r>
              <a:rPr lang="en-US" sz="1200" dirty="0" err="1" smtClean="0"/>
              <a:t>França</a:t>
            </a:r>
            <a:r>
              <a:rPr lang="en-US" sz="1200" dirty="0" smtClean="0"/>
              <a:t>, and C.M. </a:t>
            </a:r>
            <a:r>
              <a:rPr lang="en-US" sz="1200" dirty="0" err="1" smtClean="0"/>
              <a:t>Ronconi</a:t>
            </a:r>
            <a:r>
              <a:rPr lang="en-US" sz="1200" dirty="0" smtClean="0"/>
              <a:t>. 2013. Modeling controlled potassium</a:t>
            </a:r>
            <a:br>
              <a:rPr lang="en-US" sz="1200" dirty="0" smtClean="0"/>
            </a:br>
            <a:r>
              <a:rPr lang="en-US" sz="1200" dirty="0" smtClean="0"/>
              <a:t>release from </a:t>
            </a:r>
            <a:r>
              <a:rPr lang="en-US" sz="1200" dirty="0" err="1" smtClean="0"/>
              <a:t>phlogopite</a:t>
            </a:r>
            <a:r>
              <a:rPr lang="en-US" sz="1200" dirty="0" smtClean="0"/>
              <a:t> in solution: Exploring the viability of using crushed </a:t>
            </a:r>
            <a:r>
              <a:rPr lang="en-US" sz="1200" dirty="0" err="1" smtClean="0"/>
              <a:t>phlogopite</a:t>
            </a:r>
            <a:r>
              <a:rPr lang="en-US" sz="1200" dirty="0" smtClean="0"/>
              <a:t> rock as an alternative potassium</a:t>
            </a:r>
            <a:br>
              <a:rPr lang="en-US" sz="1200" dirty="0" smtClean="0"/>
            </a:br>
            <a:r>
              <a:rPr lang="en-US" sz="1200" dirty="0" smtClean="0"/>
              <a:t>source in Brazilian soil. J. Braz. Chem. Soc. 24:1366-1372.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2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Phyllosilicate Types</a:t>
            </a:r>
          </a:p>
        </p:txBody>
      </p:sp>
      <p:pic>
        <p:nvPicPr>
          <p:cNvPr id="3" name="Picture 2" descr="Screen Shot 2014-09-08 at 10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1223"/>
            <a:ext cx="9144000" cy="3776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679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Schulz, D.G. 1989. An introduction to soil mineralogy. p. 1-34.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 Figure 1-6.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86743" y="1991223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aolinite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5105" y="3679218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ica, </a:t>
            </a:r>
            <a:r>
              <a:rPr lang="en-US" dirty="0" err="1" smtClean="0"/>
              <a:t>illite</a:t>
            </a:r>
            <a:r>
              <a:rPr lang="en-US" dirty="0" smtClean="0"/>
              <a:t>, vermiculite, </a:t>
            </a:r>
            <a:r>
              <a:rPr lang="en-US" dirty="0" err="1" smtClean="0"/>
              <a:t>smectite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679218"/>
            <a:ext cx="9144000" cy="208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19 at 9.3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11" y="1007136"/>
            <a:ext cx="5867400" cy="523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245" y="0"/>
            <a:ext cx="8229600" cy="1143000"/>
          </a:xfrm>
        </p:spPr>
        <p:txBody>
          <a:bodyPr/>
          <a:lstStyle/>
          <a:p>
            <a:r>
              <a:rPr lang="en-US" dirty="0" smtClean="0"/>
              <a:t>Mica Weathers to Other 2:1 Minerals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785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Fanning, D.S. V.Z. </a:t>
            </a:r>
            <a:r>
              <a:rPr lang="en-US" sz="1200" dirty="0" err="1" smtClean="0"/>
              <a:t>Keramidas</a:t>
            </a:r>
            <a:r>
              <a:rPr lang="en-US" sz="1200" dirty="0" smtClean="0"/>
              <a:t>, and M.A. El-</a:t>
            </a:r>
            <a:r>
              <a:rPr lang="en-US" sz="1200" dirty="0" err="1" smtClean="0"/>
              <a:t>Desoky</a:t>
            </a:r>
            <a:r>
              <a:rPr lang="en-US" sz="1200" dirty="0" smtClean="0"/>
              <a:t>. 1989. Micas. p. 551-634.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 Figure 12-11.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157663" y="1007136"/>
            <a:ext cx="3350348" cy="21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0611" y="3028950"/>
            <a:ext cx="3417164" cy="321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0613" y="3400425"/>
            <a:ext cx="2607398" cy="283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2:1 Phyllosilicate Minerals with Interlayer 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64520"/>
              </p:ext>
            </p:extLst>
          </p:nvPr>
        </p:nvGraphicFramePr>
        <p:xfrm>
          <a:off x="243068" y="1500248"/>
          <a:ext cx="8615186" cy="439475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42907"/>
                <a:gridCol w="2100263"/>
                <a:gridCol w="1333962"/>
                <a:gridCol w="1709275"/>
                <a:gridCol w="1628779"/>
              </a:tblGrid>
              <a:tr h="62035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Relative</a:t>
                      </a:r>
                      <a:r>
                        <a:rPr lang="en-US" sz="2000" baseline="0" dirty="0" smtClean="0"/>
                        <a:t> d</a:t>
                      </a:r>
                      <a:r>
                        <a:rPr lang="en-US" sz="2000" dirty="0" smtClean="0"/>
                        <a:t>egree</a:t>
                      </a:r>
                      <a:r>
                        <a:rPr lang="en-US" sz="2000" baseline="0" dirty="0" smtClean="0"/>
                        <a:t> of soil development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Ideal mineral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Interlayer</a:t>
                      </a:r>
                      <a:r>
                        <a:rPr lang="en-US" sz="2000" baseline="0" dirty="0" smtClean="0"/>
                        <a:t> distance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Layer charge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Interlayer K hydration?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602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(nm)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(negative charge</a:t>
                      </a:r>
                      <a:r>
                        <a:rPr lang="en-US" sz="2000" baseline="0" dirty="0" smtClean="0"/>
                        <a:t> per formula unit)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Mica: Biotite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/>
                        <a:t>no</a:t>
                      </a:r>
                      <a:endParaRPr 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Mica: </a:t>
                      </a:r>
                      <a:r>
                        <a:rPr lang="en-US" sz="2000" dirty="0" err="1" smtClean="0"/>
                        <a:t>Phlogopite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no</a:t>
                      </a:r>
                      <a:endParaRPr 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Mica: Muscovite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no</a:t>
                      </a:r>
                      <a:endParaRPr 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1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Illite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0.6 </a:t>
                      </a:r>
                      <a:r>
                        <a:rPr lang="mr-IN" sz="2000" dirty="0" smtClean="0"/>
                        <a:t>–</a:t>
                      </a:r>
                      <a:r>
                        <a:rPr lang="en-US" sz="2000" dirty="0" smtClean="0"/>
                        <a:t> 0.8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no</a:t>
                      </a:r>
                      <a:endParaRPr 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5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Vermiculite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0.6 </a:t>
                      </a:r>
                      <a:r>
                        <a:rPr lang="mr-IN" sz="2000" dirty="0" smtClean="0"/>
                        <a:t>–</a:t>
                      </a:r>
                      <a:r>
                        <a:rPr lang="en-US" sz="2000" dirty="0" smtClean="0"/>
                        <a:t> 0.9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yes</a:t>
                      </a:r>
                      <a:endParaRPr 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 smtClean="0"/>
                        <a:t>Smectite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1.2 </a:t>
                      </a:r>
                      <a:r>
                        <a:rPr lang="mr-IN" sz="2000" dirty="0" smtClean="0"/>
                        <a:t>–</a:t>
                      </a:r>
                      <a:r>
                        <a:rPr lang="en-US" sz="2000" dirty="0" smtClean="0"/>
                        <a:t> 1.5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0.2 </a:t>
                      </a:r>
                      <a:r>
                        <a:rPr lang="mr-IN" sz="2000" dirty="0" smtClean="0"/>
                        <a:t>–</a:t>
                      </a:r>
                      <a:r>
                        <a:rPr lang="en-US" sz="2000" dirty="0" smtClean="0"/>
                        <a:t> 0.6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yes</a:t>
                      </a:r>
                      <a:endParaRPr lang="en-US" sz="2000" baseline="300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027003"/>
            <a:ext cx="8122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Fanning, D.S. V.Z. </a:t>
            </a:r>
            <a:r>
              <a:rPr lang="en-US" sz="1200" dirty="0" err="1" smtClean="0"/>
              <a:t>Keramidas</a:t>
            </a:r>
            <a:r>
              <a:rPr lang="en-US" sz="1200" dirty="0" smtClean="0"/>
              <a:t>, and M.A. El-</a:t>
            </a:r>
            <a:r>
              <a:rPr lang="en-US" sz="1200" dirty="0" err="1" smtClean="0"/>
              <a:t>Desoky</a:t>
            </a:r>
            <a:r>
              <a:rPr lang="en-US" sz="1200" dirty="0" smtClean="0"/>
              <a:t>. 1989. Micas. p. 551-634.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 Table 12-1.</a:t>
            </a:r>
            <a:br>
              <a:rPr lang="en-US" sz="1200" dirty="0" smtClean="0"/>
            </a:br>
            <a:r>
              <a:rPr lang="en-US" sz="1200" dirty="0" smtClean="0"/>
              <a:t>Rai, D. and J.A. </a:t>
            </a:r>
            <a:r>
              <a:rPr lang="en-US" sz="1200" dirty="0" err="1" smtClean="0"/>
              <a:t>Kittrick</a:t>
            </a:r>
            <a:r>
              <a:rPr lang="en-US" sz="1200" dirty="0" smtClean="0"/>
              <a:t>. 1989. Mineral equilibria and the soil system.  p. 161-198. </a:t>
            </a:r>
            <a:r>
              <a:rPr lang="en-US" sz="1200" i="1" dirty="0"/>
              <a:t>In</a:t>
            </a:r>
            <a:r>
              <a:rPr lang="en-US" sz="1200" dirty="0"/>
              <a:t> J.B. Dixon and S.B. Weed (eds.)</a:t>
            </a:r>
            <a:br>
              <a:rPr lang="en-US" sz="1200" dirty="0"/>
            </a:br>
            <a:r>
              <a:rPr lang="en-US" sz="1200" dirty="0"/>
              <a:t>Minerals in Soil Environments. 2</a:t>
            </a:r>
            <a:r>
              <a:rPr lang="en-US" sz="1200" baseline="30000" dirty="0"/>
              <a:t>nd</a:t>
            </a:r>
            <a:r>
              <a:rPr lang="en-US" sz="1200" dirty="0"/>
              <a:t> ed. SSSA, Madison, WI. Table </a:t>
            </a:r>
            <a:r>
              <a:rPr lang="en-US" sz="1200" dirty="0" smtClean="0"/>
              <a:t>4-3.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16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Tectosilicates (Feldspars)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557588" cy="4709161"/>
          </a:xfrm>
        </p:spPr>
        <p:txBody>
          <a:bodyPr/>
          <a:lstStyle/>
          <a:p>
            <a:r>
              <a:rPr lang="en-US" dirty="0" smtClean="0"/>
              <a:t>Made up of </a:t>
            </a:r>
            <a:r>
              <a:rPr lang="en-US" dirty="0" err="1" smtClean="0"/>
              <a:t>tetrahedra</a:t>
            </a:r>
            <a:r>
              <a:rPr lang="en-US" dirty="0" smtClean="0"/>
              <a:t> with one silicon surrounded by four oxygens</a:t>
            </a:r>
          </a:p>
          <a:p>
            <a:r>
              <a:rPr lang="en-US" dirty="0" smtClean="0"/>
              <a:t>Potassium in the structure balances negative charges in the structure and is bound more loosely than silicon and oxygen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14849" y="2142172"/>
            <a:ext cx="4171951" cy="4167188"/>
            <a:chOff x="4329112" y="1417638"/>
            <a:chExt cx="4357688" cy="4635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0" y="1417638"/>
              <a:ext cx="4356100" cy="4635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400" y="1674815"/>
              <a:ext cx="406400" cy="381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756" y="1674815"/>
              <a:ext cx="406400" cy="381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112" y="1674815"/>
              <a:ext cx="406400" cy="381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6581001"/>
            <a:ext cx="5311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Fenter</a:t>
            </a:r>
            <a:r>
              <a:rPr lang="en-US" sz="1200" dirty="0" smtClean="0"/>
              <a:t>, P. et al. 2000. </a:t>
            </a:r>
            <a:r>
              <a:rPr lang="en-US" sz="1200" dirty="0" err="1" smtClean="0"/>
              <a:t>Geochimica</a:t>
            </a:r>
            <a:r>
              <a:rPr lang="en-US" sz="1200" dirty="0" smtClean="0"/>
              <a:t> et </a:t>
            </a:r>
            <a:r>
              <a:rPr lang="en-US" sz="1200" dirty="0" err="1" smtClean="0"/>
              <a:t>Cosmochimica</a:t>
            </a:r>
            <a:r>
              <a:rPr lang="en-US" sz="1200" dirty="0" smtClean="0"/>
              <a:t> </a:t>
            </a:r>
            <a:r>
              <a:rPr lang="en-US" sz="1200" dirty="0" err="1" smtClean="0"/>
              <a:t>Acta</a:t>
            </a:r>
            <a:r>
              <a:rPr lang="en-US" sz="1200" dirty="0" smtClean="0"/>
              <a:t> 64(21):3663-3673.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43" y="1417638"/>
            <a:ext cx="4779962" cy="7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999874"/>
            <a:ext cx="6264443" cy="1648145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What a Standard Potassium Soil Test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veloping Fertilizer Recommendations:&amp;#x0D;&amp;#x0A;&amp;#x0D;&amp;#x0A;Needs for the Future&amp;#x0D;&amp;#x0A;&amp;#x0D;&amp;#x0A;IPNI Staff Meeting&amp;#x0D;&amp;#x0A;Salt Lake City, UT. 16-20 April. 2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PNI Nov2008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pprplGoth Bd B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PNI(sc)">
  <a:themeElements>
    <a:clrScheme name="1_New slide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1_New slide">
      <a:majorFont>
        <a:latin typeface="CopprplGoth Bd B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slide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IPNI Nov2008</Template>
  <TotalTime>11637</TotalTime>
  <Words>1357</Words>
  <Application>Microsoft Macintosh PowerPoint</Application>
  <PresentationFormat>On-screen Show (4:3)</PresentationFormat>
  <Paragraphs>223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 Unicode MS</vt:lpstr>
      <vt:lpstr>CopprplGoth Bd BT</vt:lpstr>
      <vt:lpstr>Times New Roman</vt:lpstr>
      <vt:lpstr>Arial</vt:lpstr>
      <vt:lpstr>IPNI Nov2008</vt:lpstr>
      <vt:lpstr>IPNI(sc)</vt:lpstr>
      <vt:lpstr>Custom Design</vt:lpstr>
      <vt:lpstr>Crops Access More Potassium Than Is in a Soil Test  T. Scott Murrell Potassium Program Director, IPNI  2017 Indiana CCA Conference, Indianapolis, IN. 12-13 Dec. 2017.</vt:lpstr>
      <vt:lpstr>Outline</vt:lpstr>
      <vt:lpstr>Minerals with Potassium That Is Not Detected by Standard Soil Tests</vt:lpstr>
      <vt:lpstr>Phyllosilicates: Layer Structure</vt:lpstr>
      <vt:lpstr>Basic Phyllosilicate Types</vt:lpstr>
      <vt:lpstr>Mica Weathers to Other 2:1 Minerals</vt:lpstr>
      <vt:lpstr>Major 2:1 Phyllosilicate Minerals with Interlayer K</vt:lpstr>
      <vt:lpstr>Tectosilicates (Feldspars)</vt:lpstr>
      <vt:lpstr>What a Standard Potassium Soil Test Measures</vt:lpstr>
      <vt:lpstr>Ammonium Acetate and Mehlich III Extractants</vt:lpstr>
      <vt:lpstr>There Are Conditions where Soil Tests Can Quantify Most of the K Plants Access</vt:lpstr>
      <vt:lpstr>There Are Conditions where Soil Tests Can Quantify Most of the K Plants Access</vt:lpstr>
      <vt:lpstr>Example of a Location Where Lower Soil Tests Are Associated with Lower Yields</vt:lpstr>
      <vt:lpstr>Example of a Location Where Lower Soil Tests Are Not Associated With Lower Yields</vt:lpstr>
      <vt:lpstr>How Plants Access More K Than Is in a Soil Test</vt:lpstr>
      <vt:lpstr>Visualization of Rhizosphere Volume Using Radioactive 86Rb and X-Ray Film</vt:lpstr>
      <vt:lpstr>Overview of Ways Plants Access Potassium in the Rhizosphere </vt:lpstr>
      <vt:lpstr>How Plants Access More K Than Is in a Soil Test</vt:lpstr>
      <vt:lpstr>Depletion of K in the Rhizosphere (Oilseed rape after 7 days)</vt:lpstr>
      <vt:lpstr>Rate of Release of Non-Exchangeable K</vt:lpstr>
      <vt:lpstr>Root-Induced Mineral Transformations in the Rhizosphere</vt:lpstr>
      <vt:lpstr>How Plants Access More K Than Is in a Soil Test</vt:lpstr>
      <vt:lpstr>Proton Pump Aids Transport of Nutrient Ions across the Plasma Membrane </vt:lpstr>
      <vt:lpstr>Tectosilicates (Feldspars)</vt:lpstr>
      <vt:lpstr>Inorganic Acid (H+) in the Rhizosphere Can Exchange with Interlayer K</vt:lpstr>
      <vt:lpstr>Organic Acids Release K from Minerals</vt:lpstr>
      <vt:lpstr>How Plants Access More K Than Is in a Soil Test</vt:lpstr>
      <vt:lpstr>Rhizodeposition of Carbon Enriches the Rhizosphere</vt:lpstr>
      <vt:lpstr>K-Solubilizing Bacteria (KSB)</vt:lpstr>
      <vt:lpstr>K-Solubilizing Bacteria (KSB)</vt:lpstr>
      <vt:lpstr>Where to from Here?</vt:lpstr>
      <vt:lpstr>New K Recommendations in North Dakota</vt:lpstr>
      <vt:lpstr>How Can Lack of Yield Response on a Sand Be Explained?</vt:lpstr>
      <vt:lpstr>Fine Sand Particles Can Have Mineral Inclusions</vt:lpstr>
      <vt:lpstr>The Future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Fertilizer Recommendations:  Needs for the Future  IPNI Staff Meeting Salt Lake City, UT. 16-20 April. 2012.</dc:title>
  <dc:creator>Scott</dc:creator>
  <cp:lastModifiedBy>Scott Murrell</cp:lastModifiedBy>
  <cp:revision>446</cp:revision>
  <dcterms:created xsi:type="dcterms:W3CDTF">2012-06-02T02:38:27Z</dcterms:created>
  <dcterms:modified xsi:type="dcterms:W3CDTF">2017-12-13T06:04:36Z</dcterms:modified>
</cp:coreProperties>
</file>